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4013" r:id="rId2"/>
  </p:sldMasterIdLst>
  <p:notesMasterIdLst>
    <p:notesMasterId r:id="rId9"/>
  </p:notesMasterIdLst>
  <p:handoutMasterIdLst>
    <p:handoutMasterId r:id="rId10"/>
  </p:handoutMasterIdLst>
  <p:sldIdLst>
    <p:sldId id="257" r:id="rId3"/>
    <p:sldId id="258" r:id="rId4"/>
    <p:sldId id="261" r:id="rId5"/>
    <p:sldId id="259" r:id="rId6"/>
    <p:sldId id="260" r:id="rId7"/>
    <p:sldId id="262" r:id="rId8"/>
  </p:sldIdLst>
  <p:sldSz cx="7559675" cy="1069181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90" userDrawn="1">
          <p15:clr>
            <a:srgbClr val="A4A3A4"/>
          </p15:clr>
        </p15:guide>
        <p15:guide id="2" pos="2381"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ukaisupetyan12024@outlook.jp" initials="" lastIdx="1" clrIdx="0">
    <p:extLst>
      <p:ext uri="{19B8F6BF-5375-455C-9EA6-DF929625EA0E}">
        <p15:presenceInfo xmlns:p15="http://schemas.microsoft.com/office/powerpoint/2012/main" userId="0a73e9e4eab317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EF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2" autoAdjust="0"/>
    <p:restoredTop sz="94663" autoAdjust="0"/>
  </p:normalViewPr>
  <p:slideViewPr>
    <p:cSldViewPr snapToGrid="0">
      <p:cViewPr varScale="1">
        <p:scale>
          <a:sx n="73" d="100"/>
          <a:sy n="73" d="100"/>
        </p:scale>
        <p:origin x="2976" y="84"/>
      </p:cViewPr>
      <p:guideLst>
        <p:guide orient="horz" pos="3390"/>
        <p:guide pos="238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1565" y="53"/>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FC55445-D88A-15B6-973B-78AA45106940}"/>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FC750DC-938A-7A37-1F69-2B7B510BF115}"/>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E64D7A52-C0F2-4E3B-9E1D-23680A2AB336}" type="datetimeFigureOut">
              <a:rPr kumimoji="1" lang="ja-JP" altLang="en-US" smtClean="0"/>
              <a:t>2025/2/21</a:t>
            </a:fld>
            <a:endParaRPr kumimoji="1" lang="ja-JP" altLang="en-US"/>
          </a:p>
        </p:txBody>
      </p:sp>
      <p:sp>
        <p:nvSpPr>
          <p:cNvPr id="4" name="フッター プレースホルダー 3">
            <a:extLst>
              <a:ext uri="{FF2B5EF4-FFF2-40B4-BE49-F238E27FC236}">
                <a16:creationId xmlns:a16="http://schemas.microsoft.com/office/drawing/2014/main" id="{525DC932-2DE2-9F24-A312-CA47EC7CC6EE}"/>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2BADFAE-128F-91E8-256B-2D093A8E80F6}"/>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111BEF50-93A7-4BB0-9218-E30A10DA48A1}" type="slidenum">
              <a:rPr kumimoji="1" lang="ja-JP" altLang="en-US" smtClean="0"/>
              <a:t>‹#›</a:t>
            </a:fld>
            <a:endParaRPr kumimoji="1" lang="ja-JP" altLang="en-US"/>
          </a:p>
        </p:txBody>
      </p:sp>
    </p:spTree>
    <p:extLst>
      <p:ext uri="{BB962C8B-B14F-4D97-AF65-F5344CB8AC3E}">
        <p14:creationId xmlns:p14="http://schemas.microsoft.com/office/powerpoint/2010/main" val="652885125"/>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08:48:36.462"/>
    </inkml:context>
    <inkml:brush xml:id="br0">
      <inkml:brushProperty name="width" value="0.025" units="cm"/>
      <inkml:brushProperty name="height" value="0.025" units="cm"/>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08:53:38.948"/>
    </inkml:context>
    <inkml:brush xml:id="br0">
      <inkml:brushProperty name="width" value="0.025" units="cm"/>
      <inkml:brushProperty name="height" value="0.025" units="cm"/>
    </inkml:brush>
  </inkml:definitions>
  <inkml:trace contextRef="#ctx0" brushRef="#br0">0 1 24575,'13'16'0,"18"32"0,13 21 0,8 18-9830,3 4 8340,-5-10-393,-8-19 1883,-10-16 469,-12-17 4074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08:53:39.521"/>
    </inkml:context>
    <inkml:brush xml:id="br0">
      <inkml:brushProperty name="width" value="0.025" units="cm"/>
      <inkml:brushProperty name="height" value="0.025" units="cm"/>
    </inkml:brush>
  </inkml:definitions>
  <inkml:trace contextRef="#ctx0" brushRef="#br0">1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16T08:53:46.109"/>
    </inkml:context>
    <inkml:brush xml:id="br0">
      <inkml:brushProperty name="width" value="0.025" units="cm"/>
      <inkml:brushProperty name="height" value="0.15" units="cm"/>
      <inkml:brushProperty name="ignorePressure" value="1"/>
      <inkml:brushProperty name="inkEffects" value="pencil"/>
    </inkml:brush>
  </inkml:definitions>
  <inkml:trace contextRef="#ctx0" brushRef="#br0">1 1,'3'0,"5"0,3 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16T08:53:46.930"/>
    </inkml:context>
    <inkml:brush xml:id="br0">
      <inkml:brushProperty name="width" value="0.025" units="cm"/>
      <inkml:brushProperty name="height" value="0.15" units="cm"/>
      <inkml:brushProperty name="ignorePressure" value="1"/>
      <inkml:brushProperty name="inkEffects" value="pencil"/>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08:48:40.501"/>
    </inkml:context>
    <inkml:brush xml:id="br0">
      <inkml:brushProperty name="width" value="0.025" units="cm"/>
      <inkml:brushProperty name="height" value="0.025" units="cm"/>
    </inkml:brush>
  </inkml:definitions>
  <inkml:trace contextRef="#ctx0" brushRef="#br0">8 0 24575,'3'0'0,"2"3"0,-1 5 0,-1 4 0,-1 3 0,0 2 0,-1 2 0,-1 1 0,0 0 0,0 0 0,0 0 0,0 0 0,-4-4 0,-4-1 0,0 0 0,0-2-8191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08:48:45.253"/>
    </inkml:context>
    <inkml:brush xml:id="br0">
      <inkml:brushProperty name="width" value="0.025" units="cm"/>
      <inkml:brushProperty name="height" value="0.025" units="cm"/>
    </inkml:brush>
  </inkml:definitions>
  <inkml:trace contextRef="#ctx0" brushRef="#br0">1 0 24575,'3'0'0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08:48:58.022"/>
    </inkml:context>
    <inkml:brush xml:id="br0">
      <inkml:brushProperty name="width" value="0.025" units="cm"/>
      <inkml:brushProperty name="height" value="0.025" units="cm"/>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08:48:58.691"/>
    </inkml:context>
    <inkml:brush xml:id="br0">
      <inkml:brushProperty name="width" value="0.025" units="cm"/>
      <inkml:brushProperty name="height" value="0.025" units="cm"/>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08:49:58.361"/>
    </inkml:context>
    <inkml:brush xml:id="br0">
      <inkml:brushProperty name="width" value="0.025" units="cm"/>
      <inkml:brushProperty name="height" value="0.025" units="cm"/>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08:52:30.357"/>
    </inkml:context>
    <inkml:brush xml:id="br0">
      <inkml:brushProperty name="width" value="0.025" units="cm"/>
      <inkml:brushProperty name="height" value="0.025" units="cm"/>
    </inkml:brush>
  </inkml:definitions>
  <inkml:trace contextRef="#ctx0" brushRef="#br0">0 0 24575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08:52:31.981"/>
    </inkml:context>
    <inkml:brush xml:id="br0">
      <inkml:brushProperty name="width" value="0.025" units="cm"/>
      <inkml:brushProperty name="height" value="0.025" units="cm"/>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6T08:53:37.141"/>
    </inkml:context>
    <inkml:brush xml:id="br0">
      <inkml:brushProperty name="width" value="0.025" units="cm"/>
      <inkml:brushProperty name="height" value="0.025" units="cm"/>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5D3C528-1BA6-430B-9C1C-739D55A493C2}" type="datetimeFigureOut">
              <a:rPr kumimoji="1" lang="ja-JP" altLang="en-US" smtClean="0"/>
              <a:t>2025/2/21</a:t>
            </a:fld>
            <a:endParaRPr kumimoji="1" lang="ja-JP" altLang="en-US"/>
          </a:p>
        </p:txBody>
      </p:sp>
      <p:sp>
        <p:nvSpPr>
          <p:cNvPr id="4" name="スライド イメージ プレースホルダー 3"/>
          <p:cNvSpPr>
            <a:spLocks noGrp="1" noRot="1" noChangeAspect="1"/>
          </p:cNvSpPr>
          <p:nvPr>
            <p:ph type="sldImg" idx="2"/>
          </p:nvPr>
        </p:nvSpPr>
        <p:spPr>
          <a:xfrm>
            <a:off x="2192338" y="1233488"/>
            <a:ext cx="235108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0D9FF9F-8434-4175-AB16-7C0AE89E2943}" type="slidenum">
              <a:rPr kumimoji="1" lang="ja-JP" altLang="en-US" smtClean="0"/>
              <a:t>‹#›</a:t>
            </a:fld>
            <a:endParaRPr kumimoji="1" lang="ja-JP" altLang="en-US"/>
          </a:p>
        </p:txBody>
      </p:sp>
    </p:spTree>
    <p:extLst>
      <p:ext uri="{BB962C8B-B14F-4D97-AF65-F5344CB8AC3E}">
        <p14:creationId xmlns:p14="http://schemas.microsoft.com/office/powerpoint/2010/main" val="424829137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92338" y="1233488"/>
            <a:ext cx="2351087" cy="33289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8031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92338" y="1233488"/>
            <a:ext cx="2351087" cy="33289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40658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44960" y="1753174"/>
            <a:ext cx="5669756" cy="3722335"/>
          </a:xfrm>
        </p:spPr>
        <p:txBody>
          <a:bodyPr anchor="b">
            <a:normAutofit/>
          </a:bodyPr>
          <a:lstStyle>
            <a:lvl1pPr algn="ctr">
              <a:defRPr sz="2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normAutofit/>
          </a:bodyPr>
          <a:lstStyle>
            <a:lvl1pPr marL="0" indent="0" algn="ctr">
              <a:buNone/>
              <a:defRPr sz="1184">
                <a:solidFill>
                  <a:schemeClr val="tx1">
                    <a:lumMod val="75000"/>
                    <a:lumOff val="25000"/>
                  </a:schemeClr>
                </a:solidFill>
              </a:defRPr>
            </a:lvl1pPr>
            <a:lvl2pPr marL="225542" indent="0" algn="ctr">
              <a:buNone/>
              <a:defRPr sz="1381"/>
            </a:lvl2pPr>
            <a:lvl3pPr marL="451085" indent="0" algn="ctr">
              <a:buNone/>
              <a:defRPr sz="1184"/>
            </a:lvl3pPr>
            <a:lvl4pPr marL="676627" indent="0" algn="ctr">
              <a:buNone/>
              <a:defRPr sz="987"/>
            </a:lvl4pPr>
            <a:lvl5pPr marL="902170" indent="0" algn="ctr">
              <a:buNone/>
              <a:defRPr sz="987"/>
            </a:lvl5pPr>
            <a:lvl6pPr marL="1127712" indent="0" algn="ctr">
              <a:buNone/>
              <a:defRPr sz="987"/>
            </a:lvl6pPr>
            <a:lvl7pPr marL="1353255" indent="0" algn="ctr">
              <a:buNone/>
              <a:defRPr sz="987"/>
            </a:lvl7pPr>
            <a:lvl8pPr marL="1578797" indent="0" algn="ctr">
              <a:buNone/>
              <a:defRPr sz="987"/>
            </a:lvl8pPr>
            <a:lvl9pPr marL="1804340" indent="0" algn="ctr">
              <a:buNone/>
              <a:defRPr sz="98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320486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146607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2" y="561815"/>
            <a:ext cx="1630055" cy="90608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519727" y="561815"/>
            <a:ext cx="4795669" cy="906081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161498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70453" y="4810794"/>
            <a:ext cx="6812395" cy="51522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80493" y="1544373"/>
            <a:ext cx="6605416" cy="2346094"/>
          </a:xfrm>
          <a:effectLst/>
        </p:spPr>
        <p:txBody>
          <a:bodyPr anchor="b">
            <a:normAutofit/>
          </a:bodyPr>
          <a:lstStyle>
            <a:lvl1pPr>
              <a:defRPr sz="2976">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80493" y="3890467"/>
            <a:ext cx="6605416" cy="920327"/>
          </a:xfrm>
        </p:spPr>
        <p:txBody>
          <a:bodyPr anchor="t">
            <a:normAutofit/>
          </a:bodyPr>
          <a:lstStyle>
            <a:lvl1pPr marL="0" indent="0" algn="l">
              <a:buNone/>
              <a:defRPr sz="1323" cap="all">
                <a:solidFill>
                  <a:schemeClr val="accent2"/>
                </a:solidFill>
              </a:defRPr>
            </a:lvl1pPr>
            <a:lvl2pPr marL="377967" indent="0" algn="ctr">
              <a:buNone/>
              <a:defRPr>
                <a:solidFill>
                  <a:schemeClr val="tx1">
                    <a:tint val="75000"/>
                  </a:schemeClr>
                </a:solidFill>
              </a:defRPr>
            </a:lvl2pPr>
            <a:lvl3pPr marL="755934" indent="0" algn="ctr">
              <a:buNone/>
              <a:defRPr>
                <a:solidFill>
                  <a:schemeClr val="tx1">
                    <a:tint val="75000"/>
                  </a:schemeClr>
                </a:solidFill>
              </a:defRPr>
            </a:lvl3pPr>
            <a:lvl4pPr marL="1133902" indent="0" algn="ctr">
              <a:buNone/>
              <a:defRPr>
                <a:solidFill>
                  <a:schemeClr val="tx1">
                    <a:tint val="75000"/>
                  </a:schemeClr>
                </a:solidFill>
              </a:defRPr>
            </a:lvl4pPr>
            <a:lvl5pPr marL="1511869" indent="0" algn="ctr">
              <a:buNone/>
              <a:defRPr>
                <a:solidFill>
                  <a:schemeClr val="tx1">
                    <a:tint val="75000"/>
                  </a:schemeClr>
                </a:solidFill>
              </a:defRPr>
            </a:lvl5pPr>
            <a:lvl6pPr marL="1889836" indent="0" algn="ctr">
              <a:buNone/>
              <a:defRPr>
                <a:solidFill>
                  <a:schemeClr val="tx1">
                    <a:tint val="75000"/>
                  </a:schemeClr>
                </a:solidFill>
              </a:defRPr>
            </a:lvl6pPr>
            <a:lvl7pPr marL="2267803" indent="0" algn="ctr">
              <a:buNone/>
              <a:defRPr>
                <a:solidFill>
                  <a:schemeClr val="tx1">
                    <a:tint val="75000"/>
                  </a:schemeClr>
                </a:solidFill>
              </a:defRPr>
            </a:lvl7pPr>
            <a:lvl8pPr marL="2645771" indent="0" algn="ctr">
              <a:buNone/>
              <a:defRPr>
                <a:solidFill>
                  <a:schemeClr val="tx1">
                    <a:tint val="75000"/>
                  </a:schemeClr>
                </a:solidFill>
              </a:defRPr>
            </a:lvl8pPr>
            <a:lvl9pPr marL="3023738"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A017136-C82D-432F-95B0-C98D7F011321}"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433953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370454" y="934989"/>
            <a:ext cx="6811237" cy="1962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80493" y="3473519"/>
            <a:ext cx="6605416" cy="566051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3167619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374219" y="8016480"/>
            <a:ext cx="6811237" cy="1962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0493" y="4734102"/>
            <a:ext cx="6605416" cy="2346094"/>
          </a:xfrm>
        </p:spPr>
        <p:txBody>
          <a:bodyPr anchor="b">
            <a:normAutofit/>
          </a:bodyPr>
          <a:lstStyle>
            <a:lvl1pPr algn="l">
              <a:defRPr sz="2976"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80493" y="7080195"/>
            <a:ext cx="6605416" cy="936284"/>
          </a:xfrm>
        </p:spPr>
        <p:txBody>
          <a:bodyPr anchor="t">
            <a:normAutofit/>
          </a:bodyPr>
          <a:lstStyle>
            <a:lvl1pPr marL="0" indent="0" algn="l">
              <a:buNone/>
              <a:defRPr sz="1488" cap="all">
                <a:solidFill>
                  <a:schemeClr val="accent2"/>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A017136-C82D-432F-95B0-C98D7F011321}"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3915497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370454" y="934989"/>
            <a:ext cx="6811237" cy="1962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80493" y="3473518"/>
            <a:ext cx="3223880" cy="566402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55304" y="3473520"/>
            <a:ext cx="3230605" cy="566402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137997557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a:spLocks noChangeAspect="1"/>
          </p:cNvSpPr>
          <p:nvPr/>
        </p:nvSpPr>
        <p:spPr>
          <a:xfrm>
            <a:off x="370454" y="934989"/>
            <a:ext cx="6811237" cy="1962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33496" y="3473518"/>
            <a:ext cx="2970876" cy="898409"/>
          </a:xfrm>
        </p:spPr>
        <p:txBody>
          <a:bodyPr anchor="b">
            <a:noAutofit/>
          </a:bodyPr>
          <a:lstStyle>
            <a:lvl1pPr marL="0" indent="0">
              <a:buNone/>
              <a:defRPr sz="1819" b="0">
                <a:solidFill>
                  <a:schemeClr val="accent2"/>
                </a:solidFill>
              </a:defRPr>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480493" y="4561796"/>
            <a:ext cx="3223880" cy="457574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108307" y="3473518"/>
            <a:ext cx="2977602" cy="898409"/>
          </a:xfrm>
        </p:spPr>
        <p:txBody>
          <a:bodyPr anchor="b">
            <a:noAutofit/>
          </a:bodyPr>
          <a:lstStyle>
            <a:lvl1pPr marL="0" indent="0">
              <a:buNone/>
              <a:defRPr sz="1819" b="0">
                <a:solidFill>
                  <a:schemeClr val="accent2"/>
                </a:solidFill>
              </a:defRPr>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55304" y="4561796"/>
            <a:ext cx="3230605" cy="457574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320746851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a:spLocks noChangeAspect="1"/>
          </p:cNvSpPr>
          <p:nvPr/>
        </p:nvSpPr>
        <p:spPr>
          <a:xfrm>
            <a:off x="370454" y="934989"/>
            <a:ext cx="6811237" cy="1962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300235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4215983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374219" y="8016479"/>
            <a:ext cx="6811237" cy="19872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0625" y="8204066"/>
            <a:ext cx="2923856" cy="1074972"/>
          </a:xfrm>
        </p:spPr>
        <p:txBody>
          <a:bodyPr anchor="ctr"/>
          <a:lstStyle>
            <a:lvl1pPr algn="l">
              <a:defRPr sz="1653"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9054" y="937288"/>
            <a:ext cx="6812636" cy="6555400"/>
          </a:xfrm>
        </p:spPr>
        <p:txBody>
          <a:bodyPr anchor="ctr">
            <a:normAutofit/>
          </a:bodyPr>
          <a:lstStyle>
            <a:lvl1pPr>
              <a:defRPr sz="1653">
                <a:solidFill>
                  <a:schemeClr val="tx2"/>
                </a:solidFill>
              </a:defRPr>
            </a:lvl1pPr>
            <a:lvl2pPr>
              <a:defRPr sz="1488">
                <a:solidFill>
                  <a:schemeClr val="tx2"/>
                </a:solidFill>
              </a:defRPr>
            </a:lvl2pPr>
            <a:lvl3pPr>
              <a:defRPr sz="1323">
                <a:solidFill>
                  <a:schemeClr val="tx2"/>
                </a:solidFill>
              </a:defRPr>
            </a:lvl3pPr>
            <a:lvl4pPr>
              <a:defRPr sz="1157">
                <a:solidFill>
                  <a:schemeClr val="tx2"/>
                </a:solidFill>
              </a:defRPr>
            </a:lvl4pPr>
            <a:lvl5pPr>
              <a:defRPr sz="1157">
                <a:solidFill>
                  <a:schemeClr val="tx2"/>
                </a:solidFill>
              </a:defRPr>
            </a:lvl5pPr>
            <a:lvl6pPr>
              <a:defRPr sz="1157">
                <a:solidFill>
                  <a:schemeClr val="tx2"/>
                </a:solidFill>
              </a:defRPr>
            </a:lvl6pPr>
            <a:lvl7pPr>
              <a:defRPr sz="1157">
                <a:solidFill>
                  <a:schemeClr val="tx2"/>
                </a:solidFill>
              </a:defRPr>
            </a:lvl7pPr>
            <a:lvl8pPr>
              <a:defRPr sz="1157">
                <a:solidFill>
                  <a:schemeClr val="tx2"/>
                </a:solidFill>
              </a:defRPr>
            </a:lvl8pPr>
            <a:lvl9pPr>
              <a:defRPr sz="1157">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559609" y="8204065"/>
            <a:ext cx="3526300" cy="1074973"/>
          </a:xfrm>
        </p:spPr>
        <p:txBody>
          <a:bodyPr anchor="ctr">
            <a:normAutofit/>
          </a:bodyPr>
          <a:lstStyle>
            <a:lvl1pPr marL="0" indent="0" algn="r">
              <a:buNone/>
              <a:defRPr sz="909">
                <a:solidFill>
                  <a:schemeClr val="bg1"/>
                </a:solidFill>
              </a:defRPr>
            </a:lvl1pPr>
            <a:lvl2pPr marL="377967" indent="0">
              <a:buNone/>
              <a:defRPr sz="909"/>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A017136-C82D-432F-95B0-C98D7F011321}" type="datetimeFigureOut">
              <a:rPr kumimoji="1" lang="ja-JP" altLang="en-US" smtClean="0"/>
              <a:t>2025/2/21</a:t>
            </a:fld>
            <a:endParaRPr kumimoji="1" lang="ja-JP" alt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411242275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3601553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80493" y="7317124"/>
            <a:ext cx="6605416" cy="883560"/>
          </a:xfrm>
        </p:spPr>
        <p:txBody>
          <a:bodyPr anchor="b">
            <a:normAutofit/>
          </a:bodyPr>
          <a:lstStyle>
            <a:lvl1pPr algn="l">
              <a:defRPr sz="1984"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70455" y="934988"/>
            <a:ext cx="6811236" cy="5545855"/>
          </a:xfrm>
        </p:spPr>
        <p:txBody>
          <a:bodyPr anchor="t">
            <a:normAutofit/>
          </a:bodyPr>
          <a:lstStyle>
            <a:lvl1pPr marL="0" indent="0" algn="ctr">
              <a:buNone/>
              <a:defRPr sz="1323"/>
            </a:lvl1pPr>
            <a:lvl2pPr marL="377967" indent="0">
              <a:buNone/>
              <a:defRPr sz="1323"/>
            </a:lvl2pPr>
            <a:lvl3pPr marL="755934" indent="0">
              <a:buNone/>
              <a:defRPr sz="1323"/>
            </a:lvl3pPr>
            <a:lvl4pPr marL="1133902" indent="0">
              <a:buNone/>
              <a:defRPr sz="1323"/>
            </a:lvl4pPr>
            <a:lvl5pPr marL="1511869" indent="0">
              <a:buNone/>
              <a:defRPr sz="1323"/>
            </a:lvl5pPr>
            <a:lvl6pPr marL="1889836" indent="0">
              <a:buNone/>
              <a:defRPr sz="1323"/>
            </a:lvl6pPr>
            <a:lvl7pPr marL="2267803" indent="0">
              <a:buNone/>
              <a:defRPr sz="1323"/>
            </a:lvl7pPr>
            <a:lvl8pPr marL="2645771" indent="0">
              <a:buNone/>
              <a:defRPr sz="1323"/>
            </a:lvl8pPr>
            <a:lvl9pPr marL="3023738" indent="0">
              <a:buNone/>
              <a:defRPr sz="132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80493" y="8200684"/>
            <a:ext cx="6605416" cy="933345"/>
          </a:xfrm>
        </p:spPr>
        <p:txBody>
          <a:bodyPr>
            <a:normAutofit/>
          </a:bodyPr>
          <a:lstStyle>
            <a:lvl1pPr marL="0" indent="0">
              <a:buNone/>
              <a:defRPr sz="992"/>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316743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370454" y="934989"/>
            <a:ext cx="6811237" cy="1962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59431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5480765" y="934988"/>
            <a:ext cx="1700926" cy="90687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5480765" y="1053475"/>
            <a:ext cx="1242686" cy="808055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80493" y="1053475"/>
            <a:ext cx="4896104" cy="8080555"/>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576546" y="9285783"/>
            <a:ext cx="783475" cy="569240"/>
          </a:xfrm>
        </p:spPr>
        <p:txBody>
          <a:bodyPr/>
          <a:lstStyle>
            <a:lvl1pPr>
              <a:defRPr>
                <a:solidFill>
                  <a:schemeClr val="accent1">
                    <a:lumMod val="75000"/>
                    <a:lumOff val="25000"/>
                  </a:schemeClr>
                </a:solidFill>
              </a:defRPr>
            </a:lvl1pPr>
          </a:lstStyle>
          <a:p>
            <a:fld id="{CA017136-C82D-432F-95B0-C98D7F011321}"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a:xfrm>
            <a:off x="480493" y="9279038"/>
            <a:ext cx="4896104" cy="569240"/>
          </a:xfrm>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229090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9716"/>
            <a:ext cx="6520220" cy="4445112"/>
          </a:xfrm>
        </p:spPr>
        <p:txBody>
          <a:bodyPr anchor="b">
            <a:normAutofit/>
          </a:bodyPr>
          <a:lstStyle>
            <a:lvl1pPr>
              <a:defRPr sz="296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097683"/>
            <a:ext cx="6520220" cy="2338833"/>
          </a:xfrm>
        </p:spPr>
        <p:txBody>
          <a:bodyPr anchor="t">
            <a:normAutofit/>
          </a:bodyPr>
          <a:lstStyle>
            <a:lvl1pPr marL="0" indent="0">
              <a:buNone/>
              <a:defRPr sz="1184">
                <a:solidFill>
                  <a:schemeClr val="tx1">
                    <a:lumMod val="75000"/>
                    <a:lumOff val="25000"/>
                  </a:schemeClr>
                </a:solidFill>
              </a:defRPr>
            </a:lvl1pPr>
            <a:lvl2pPr marL="225542" indent="0">
              <a:buNone/>
              <a:defRPr sz="888">
                <a:solidFill>
                  <a:schemeClr val="tx1">
                    <a:tint val="75000"/>
                  </a:schemeClr>
                </a:solidFill>
              </a:defRPr>
            </a:lvl2pPr>
            <a:lvl3pPr marL="451085" indent="0">
              <a:buNone/>
              <a:defRPr sz="789">
                <a:solidFill>
                  <a:schemeClr val="tx1">
                    <a:tint val="75000"/>
                  </a:schemeClr>
                </a:solidFill>
              </a:defRPr>
            </a:lvl3pPr>
            <a:lvl4pPr marL="676627" indent="0">
              <a:buNone/>
              <a:defRPr sz="691">
                <a:solidFill>
                  <a:schemeClr val="tx1">
                    <a:tint val="75000"/>
                  </a:schemeClr>
                </a:solidFill>
              </a:defRPr>
            </a:lvl4pPr>
            <a:lvl5pPr marL="902170" indent="0">
              <a:buNone/>
              <a:defRPr sz="691">
                <a:solidFill>
                  <a:schemeClr val="tx1">
                    <a:tint val="75000"/>
                  </a:schemeClr>
                </a:solidFill>
              </a:defRPr>
            </a:lvl5pPr>
            <a:lvl6pPr marL="1127712" indent="0">
              <a:buNone/>
              <a:defRPr sz="691">
                <a:solidFill>
                  <a:schemeClr val="tx1">
                    <a:tint val="75000"/>
                  </a:schemeClr>
                </a:solidFill>
              </a:defRPr>
            </a:lvl6pPr>
            <a:lvl7pPr marL="1353255" indent="0">
              <a:buNone/>
              <a:defRPr sz="691">
                <a:solidFill>
                  <a:schemeClr val="tx1">
                    <a:tint val="75000"/>
                  </a:schemeClr>
                </a:solidFill>
              </a:defRPr>
            </a:lvl7pPr>
            <a:lvl8pPr marL="1578797" indent="0">
              <a:buNone/>
              <a:defRPr sz="691">
                <a:solidFill>
                  <a:schemeClr val="tx1">
                    <a:tint val="75000"/>
                  </a:schemeClr>
                </a:solidFill>
              </a:defRPr>
            </a:lvl8pPr>
            <a:lvl9pPr marL="1804340" indent="0">
              <a:buNone/>
              <a:defRPr sz="69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140156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24023" y="2851151"/>
            <a:ext cx="3212862" cy="678385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6" y="2851151"/>
            <a:ext cx="3212862" cy="678385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44675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4023" y="2622053"/>
            <a:ext cx="3197113" cy="1287287"/>
          </a:xfrm>
        </p:spPr>
        <p:txBody>
          <a:bodyPr anchor="b">
            <a:normAutofit/>
          </a:bodyPr>
          <a:lstStyle>
            <a:lvl1pPr marL="0" indent="0">
              <a:spcBef>
                <a:spcPts val="0"/>
              </a:spcBef>
              <a:buNone/>
              <a:defRPr sz="1184" b="1"/>
            </a:lvl1pPr>
            <a:lvl2pPr marL="225542" indent="0">
              <a:buNone/>
              <a:defRPr sz="987" b="1"/>
            </a:lvl2pPr>
            <a:lvl3pPr marL="451085" indent="0">
              <a:buNone/>
              <a:defRPr sz="888" b="1"/>
            </a:lvl3pPr>
            <a:lvl4pPr marL="676627" indent="0">
              <a:buNone/>
              <a:defRPr sz="789" b="1"/>
            </a:lvl4pPr>
            <a:lvl5pPr marL="902170" indent="0">
              <a:buNone/>
              <a:defRPr sz="789" b="1"/>
            </a:lvl5pPr>
            <a:lvl6pPr marL="1127712" indent="0">
              <a:buNone/>
              <a:defRPr sz="789" b="1"/>
            </a:lvl6pPr>
            <a:lvl7pPr marL="1353255" indent="0">
              <a:buNone/>
              <a:defRPr sz="789" b="1"/>
            </a:lvl7pPr>
            <a:lvl8pPr marL="1578797" indent="0">
              <a:buNone/>
              <a:defRPr sz="789" b="1"/>
            </a:lvl8pPr>
            <a:lvl9pPr marL="1804340" indent="0">
              <a:buNone/>
              <a:defRPr sz="789" b="1"/>
            </a:lvl9pPr>
          </a:lstStyle>
          <a:p>
            <a:pPr lvl="0"/>
            <a:r>
              <a:rPr lang="ja-JP" altLang="en-US"/>
              <a:t>マスター テキストの書式設定</a:t>
            </a:r>
          </a:p>
        </p:txBody>
      </p:sp>
      <p:sp>
        <p:nvSpPr>
          <p:cNvPr id="4" name="Content Placeholder 3"/>
          <p:cNvSpPr>
            <a:spLocks noGrp="1"/>
          </p:cNvSpPr>
          <p:nvPr>
            <p:ph sz="half" idx="2"/>
          </p:nvPr>
        </p:nvSpPr>
        <p:spPr>
          <a:xfrm>
            <a:off x="524023" y="3909341"/>
            <a:ext cx="3197113" cy="57380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7" y="2622052"/>
            <a:ext cx="3212863" cy="1287287"/>
          </a:xfrm>
        </p:spPr>
        <p:txBody>
          <a:bodyPr anchor="b"/>
          <a:lstStyle>
            <a:lvl1pPr marL="0" indent="0">
              <a:spcBef>
                <a:spcPts val="0"/>
              </a:spcBef>
              <a:buNone/>
              <a:defRPr sz="1184" b="1"/>
            </a:lvl1pPr>
            <a:lvl2pPr marL="225542" indent="0">
              <a:buNone/>
              <a:defRPr sz="987" b="1"/>
            </a:lvl2pPr>
            <a:lvl3pPr marL="451085" indent="0">
              <a:buNone/>
              <a:defRPr sz="888" b="1"/>
            </a:lvl3pPr>
            <a:lvl4pPr marL="676627" indent="0">
              <a:buNone/>
              <a:defRPr sz="789" b="1"/>
            </a:lvl4pPr>
            <a:lvl5pPr marL="902170" indent="0">
              <a:buNone/>
              <a:defRPr sz="789" b="1"/>
            </a:lvl5pPr>
            <a:lvl6pPr marL="1127712" indent="0">
              <a:buNone/>
              <a:defRPr sz="789" b="1"/>
            </a:lvl6pPr>
            <a:lvl7pPr marL="1353255" indent="0">
              <a:buNone/>
              <a:defRPr sz="789" b="1"/>
            </a:lvl7pPr>
            <a:lvl8pPr marL="1578797" indent="0">
              <a:buNone/>
              <a:defRPr sz="789" b="1"/>
            </a:lvl8pPr>
            <a:lvl9pPr marL="1804340" indent="0">
              <a:buNone/>
              <a:defRPr sz="789" b="1"/>
            </a:lvl9pPr>
          </a:lstStyle>
          <a:p>
            <a:pPr lvl="0"/>
            <a:r>
              <a:rPr lang="ja-JP" altLang="en-US"/>
              <a:t>マスター テキストの書式設定</a:t>
            </a:r>
          </a:p>
        </p:txBody>
      </p:sp>
      <p:sp>
        <p:nvSpPr>
          <p:cNvPr id="6" name="Content Placeholder 5"/>
          <p:cNvSpPr>
            <a:spLocks noGrp="1"/>
          </p:cNvSpPr>
          <p:nvPr>
            <p:ph sz="quarter" idx="4"/>
          </p:nvPr>
        </p:nvSpPr>
        <p:spPr>
          <a:xfrm>
            <a:off x="3827087" y="3909341"/>
            <a:ext cx="3212863" cy="57380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84753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99859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399277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1618" y="712789"/>
            <a:ext cx="2437995" cy="2494752"/>
          </a:xfrm>
        </p:spPr>
        <p:txBody>
          <a:bodyPr anchor="b">
            <a:normAutofit/>
          </a:bodyPr>
          <a:lstStyle>
            <a:lvl1pPr>
              <a:defRPr sz="1579" b="0"/>
            </a:lvl1pPr>
          </a:lstStyle>
          <a:p>
            <a:r>
              <a:rPr lang="ja-JP" altLang="en-US"/>
              <a:t>マスター タイトルの書式設定</a:t>
            </a:r>
            <a:endParaRPr lang="en-US" dirty="0"/>
          </a:p>
        </p:txBody>
      </p:sp>
      <p:sp>
        <p:nvSpPr>
          <p:cNvPr id="3" name="Content Placeholder 2"/>
          <p:cNvSpPr>
            <a:spLocks noGrp="1"/>
          </p:cNvSpPr>
          <p:nvPr>
            <p:ph idx="1"/>
          </p:nvPr>
        </p:nvSpPr>
        <p:spPr>
          <a:xfrm>
            <a:off x="3212862" y="1544374"/>
            <a:ext cx="3827086" cy="7603067"/>
          </a:xfrm>
        </p:spPr>
        <p:txBody>
          <a:bodyPr/>
          <a:lstStyle>
            <a:lvl1pPr>
              <a:defRPr sz="1579"/>
            </a:lvl1pPr>
            <a:lvl2pPr>
              <a:defRPr sz="1381"/>
            </a:lvl2pPr>
            <a:lvl3pPr>
              <a:defRPr sz="1184"/>
            </a:lvl3pPr>
            <a:lvl4pPr>
              <a:defRPr sz="987"/>
            </a:lvl4pPr>
            <a:lvl5pPr>
              <a:defRPr sz="987"/>
            </a:lvl5pPr>
            <a:lvl6pPr>
              <a:defRPr sz="987"/>
            </a:lvl6pPr>
            <a:lvl7pPr>
              <a:defRPr sz="987"/>
            </a:lvl7pPr>
            <a:lvl8pPr>
              <a:defRPr sz="987"/>
            </a:lvl8pPr>
            <a:lvl9pPr>
              <a:defRPr sz="98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1618" y="3207543"/>
            <a:ext cx="2437995" cy="5939898"/>
          </a:xfrm>
        </p:spPr>
        <p:txBody>
          <a:bodyPr>
            <a:normAutofit/>
          </a:bodyPr>
          <a:lstStyle>
            <a:lvl1pPr marL="0" indent="0">
              <a:lnSpc>
                <a:spcPct val="90000"/>
              </a:lnSpc>
              <a:buNone/>
              <a:defRPr sz="789"/>
            </a:lvl1pPr>
            <a:lvl2pPr marL="225542" indent="0">
              <a:buNone/>
              <a:defRPr sz="592"/>
            </a:lvl2pPr>
            <a:lvl3pPr marL="451085" indent="0">
              <a:buNone/>
              <a:defRPr sz="494"/>
            </a:lvl3pPr>
            <a:lvl4pPr marL="676627" indent="0">
              <a:buNone/>
              <a:defRPr sz="444"/>
            </a:lvl4pPr>
            <a:lvl5pPr marL="902170" indent="0">
              <a:buNone/>
              <a:defRPr sz="444"/>
            </a:lvl5pPr>
            <a:lvl6pPr marL="1127712" indent="0">
              <a:buNone/>
              <a:defRPr sz="444"/>
            </a:lvl6pPr>
            <a:lvl7pPr marL="1353255" indent="0">
              <a:buNone/>
              <a:defRPr sz="444"/>
            </a:lvl7pPr>
            <a:lvl8pPr marL="1578797" indent="0">
              <a:buNone/>
              <a:defRPr sz="444"/>
            </a:lvl8pPr>
            <a:lvl9pPr marL="1804340" indent="0">
              <a:buNone/>
              <a:defRPr sz="4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2797687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1618" y="712788"/>
            <a:ext cx="2437995" cy="2494756"/>
          </a:xfrm>
        </p:spPr>
        <p:txBody>
          <a:bodyPr anchor="b">
            <a:normAutofit/>
          </a:bodyPr>
          <a:lstStyle>
            <a:lvl1pPr>
              <a:defRPr sz="1579"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212862" y="1544374"/>
            <a:ext cx="3827086" cy="7603067"/>
          </a:xfrm>
        </p:spPr>
        <p:txBody>
          <a:bodyPr/>
          <a:lstStyle>
            <a:lvl1pPr marL="0" indent="0">
              <a:buNone/>
              <a:defRPr sz="1579"/>
            </a:lvl1pPr>
            <a:lvl2pPr marL="225542" indent="0">
              <a:buNone/>
              <a:defRPr sz="1381"/>
            </a:lvl2pPr>
            <a:lvl3pPr marL="451085" indent="0">
              <a:buNone/>
              <a:defRPr sz="1184"/>
            </a:lvl3pPr>
            <a:lvl4pPr marL="676627" indent="0">
              <a:buNone/>
              <a:defRPr sz="987"/>
            </a:lvl4pPr>
            <a:lvl5pPr marL="902170" indent="0">
              <a:buNone/>
              <a:defRPr sz="987"/>
            </a:lvl5pPr>
            <a:lvl6pPr marL="1127712" indent="0">
              <a:buNone/>
              <a:defRPr sz="987"/>
            </a:lvl6pPr>
            <a:lvl7pPr marL="1353255" indent="0">
              <a:buNone/>
              <a:defRPr sz="987"/>
            </a:lvl7pPr>
            <a:lvl8pPr marL="1578797" indent="0">
              <a:buNone/>
              <a:defRPr sz="987"/>
            </a:lvl8pPr>
            <a:lvl9pPr marL="1804340" indent="0">
              <a:buNone/>
              <a:defRPr sz="987"/>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1618" y="3207544"/>
            <a:ext cx="2437995" cy="5939896"/>
          </a:xfrm>
        </p:spPr>
        <p:txBody>
          <a:bodyPr>
            <a:normAutofit/>
          </a:bodyPr>
          <a:lstStyle>
            <a:lvl1pPr marL="0" indent="0">
              <a:lnSpc>
                <a:spcPct val="90000"/>
              </a:lnSpc>
              <a:buNone/>
              <a:defRPr sz="789"/>
            </a:lvl1pPr>
            <a:lvl2pPr marL="225542" indent="0">
              <a:buNone/>
              <a:defRPr sz="592"/>
            </a:lvl2pPr>
            <a:lvl3pPr marL="451085" indent="0">
              <a:buNone/>
              <a:defRPr sz="494"/>
            </a:lvl3pPr>
            <a:lvl4pPr marL="676627" indent="0">
              <a:buNone/>
              <a:defRPr sz="444"/>
            </a:lvl4pPr>
            <a:lvl5pPr marL="902170" indent="0">
              <a:buNone/>
              <a:defRPr sz="444"/>
            </a:lvl5pPr>
            <a:lvl6pPr marL="1127712" indent="0">
              <a:buNone/>
              <a:defRPr sz="444"/>
            </a:lvl6pPr>
            <a:lvl7pPr marL="1353255" indent="0">
              <a:buNone/>
              <a:defRPr sz="444"/>
            </a:lvl7pPr>
            <a:lvl8pPr marL="1578797" indent="0">
              <a:buNone/>
              <a:defRPr sz="444"/>
            </a:lvl8pPr>
            <a:lvl9pPr marL="1804340" indent="0">
              <a:buNone/>
              <a:defRPr sz="4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A017136-C82D-432F-95B0-C98D7F011321}" type="datetimeFigureOut">
              <a:rPr kumimoji="1" lang="ja-JP" altLang="en-US" smtClean="0"/>
              <a:t>2025/2/21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417885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4023" y="570231"/>
            <a:ext cx="6520220" cy="20665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4023" y="2851151"/>
            <a:ext cx="6520220" cy="678385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8"/>
            <a:ext cx="1700927" cy="569240"/>
          </a:xfrm>
          <a:prstGeom prst="rect">
            <a:avLst/>
          </a:prstGeom>
        </p:spPr>
        <p:txBody>
          <a:bodyPr vert="horz" lIns="91440" tIns="45720" rIns="91440" bIns="45720" rtlCol="0" anchor="ctr"/>
          <a:lstStyle>
            <a:lvl1pPr algn="l">
              <a:defRPr sz="543">
                <a:solidFill>
                  <a:schemeClr val="tx1">
                    <a:lumMod val="65000"/>
                    <a:lumOff val="35000"/>
                  </a:schemeClr>
                </a:solidFill>
              </a:defRPr>
            </a:lvl1pPr>
          </a:lstStyle>
          <a:p>
            <a:fld id="{CA017136-C82D-432F-95B0-C98D7F011321}" type="datetimeFigureOut">
              <a:rPr kumimoji="1" lang="ja-JP" altLang="en-US" smtClean="0"/>
              <a:t>2025/2/21</a:t>
            </a:fld>
            <a:endParaRPr kumimoji="1" lang="ja-JP" altLang="en-US"/>
          </a:p>
        </p:txBody>
      </p:sp>
      <p:sp>
        <p:nvSpPr>
          <p:cNvPr id="5" name="Footer Placeholder 4"/>
          <p:cNvSpPr>
            <a:spLocks noGrp="1"/>
          </p:cNvSpPr>
          <p:nvPr>
            <p:ph type="ftr" sz="quarter" idx="3"/>
          </p:nvPr>
        </p:nvSpPr>
        <p:spPr>
          <a:xfrm>
            <a:off x="2504144" y="9909728"/>
            <a:ext cx="2551390" cy="569240"/>
          </a:xfrm>
          <a:prstGeom prst="rect">
            <a:avLst/>
          </a:prstGeom>
        </p:spPr>
        <p:txBody>
          <a:bodyPr vert="horz" lIns="91440" tIns="45720" rIns="91440" bIns="45720" rtlCol="0" anchor="ctr"/>
          <a:lstStyle>
            <a:lvl1pPr algn="ctr">
              <a:defRPr sz="543">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5343316" y="9909728"/>
            <a:ext cx="1700927" cy="569240"/>
          </a:xfrm>
          <a:prstGeom prst="rect">
            <a:avLst/>
          </a:prstGeom>
        </p:spPr>
        <p:txBody>
          <a:bodyPr vert="horz" lIns="91440" tIns="45720" rIns="91440" bIns="45720" rtlCol="0" anchor="ctr"/>
          <a:lstStyle>
            <a:lvl1pPr algn="r">
              <a:defRPr sz="543">
                <a:solidFill>
                  <a:schemeClr val="tx1">
                    <a:tint val="75000"/>
                  </a:schemeClr>
                </a:solidFill>
              </a:defRPr>
            </a:lvl1pPr>
          </a:lstStyle>
          <a:p>
            <a:fld id="{42229B87-44E8-46DF-8EBF-E738FC870C69}" type="slidenum">
              <a:rPr kumimoji="1" lang="ja-JP" altLang="en-US" smtClean="0"/>
              <a:t>‹#›</a:t>
            </a:fld>
            <a:endParaRPr kumimoji="1" lang="ja-JP" altLang="en-US"/>
          </a:p>
        </p:txBody>
      </p:sp>
    </p:spTree>
    <p:extLst>
      <p:ext uri="{BB962C8B-B14F-4D97-AF65-F5344CB8AC3E}">
        <p14:creationId xmlns:p14="http://schemas.microsoft.com/office/powerpoint/2010/main" val="255946734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451085" rtl="0" eaLnBrk="1" latinLnBrk="0" hangingPunct="1">
        <a:lnSpc>
          <a:spcPct val="90000"/>
        </a:lnSpc>
        <a:spcBef>
          <a:spcPct val="0"/>
        </a:spcBef>
        <a:buNone/>
        <a:defRPr kumimoji="1" sz="2171" kern="1200">
          <a:solidFill>
            <a:schemeClr val="tx1"/>
          </a:solidFill>
          <a:latin typeface="+mj-lt"/>
          <a:ea typeface="+mj-ea"/>
          <a:cs typeface="+mj-cs"/>
        </a:defRPr>
      </a:lvl1pPr>
    </p:titleStyle>
    <p:bodyStyle>
      <a:lvl1pPr marL="112772" indent="-112772" algn="l" defTabSz="451085" rtl="0" eaLnBrk="1" latinLnBrk="0" hangingPunct="1">
        <a:lnSpc>
          <a:spcPct val="90000"/>
        </a:lnSpc>
        <a:spcBef>
          <a:spcPts val="494"/>
        </a:spcBef>
        <a:buFont typeface="Wingdings 2" pitchFamily="18" charset="2"/>
        <a:buChar char=""/>
        <a:defRPr kumimoji="1" sz="1381" kern="1200">
          <a:solidFill>
            <a:schemeClr val="tx1"/>
          </a:solidFill>
          <a:latin typeface="+mn-lt"/>
          <a:ea typeface="+mn-ea"/>
          <a:cs typeface="+mn-cs"/>
        </a:defRPr>
      </a:lvl1pPr>
      <a:lvl2pPr marL="338314" indent="-112772" algn="l" defTabSz="451085" rtl="0" eaLnBrk="1" latinLnBrk="0" hangingPunct="1">
        <a:lnSpc>
          <a:spcPct val="90000"/>
        </a:lnSpc>
        <a:spcBef>
          <a:spcPts val="246"/>
        </a:spcBef>
        <a:buFont typeface="Wingdings 2" pitchFamily="18" charset="2"/>
        <a:buChar char=""/>
        <a:defRPr kumimoji="1" sz="1184" kern="1200">
          <a:solidFill>
            <a:schemeClr val="tx1"/>
          </a:solidFill>
          <a:latin typeface="+mn-lt"/>
          <a:ea typeface="+mn-ea"/>
          <a:cs typeface="+mn-cs"/>
        </a:defRPr>
      </a:lvl2pPr>
      <a:lvl3pPr marL="563857" indent="-112772" algn="l" defTabSz="451085" rtl="0" eaLnBrk="1" latinLnBrk="0" hangingPunct="1">
        <a:lnSpc>
          <a:spcPct val="90000"/>
        </a:lnSpc>
        <a:spcBef>
          <a:spcPts val="246"/>
        </a:spcBef>
        <a:buFont typeface="Wingdings 2" pitchFamily="18" charset="2"/>
        <a:buChar char=""/>
        <a:defRPr kumimoji="1" sz="987" kern="1200">
          <a:solidFill>
            <a:schemeClr val="tx1"/>
          </a:solidFill>
          <a:latin typeface="+mn-lt"/>
          <a:ea typeface="+mn-ea"/>
          <a:cs typeface="+mn-cs"/>
        </a:defRPr>
      </a:lvl3pPr>
      <a:lvl4pPr marL="789399" indent="-112772" algn="l" defTabSz="451085" rtl="0" eaLnBrk="1" latinLnBrk="0" hangingPunct="1">
        <a:lnSpc>
          <a:spcPct val="90000"/>
        </a:lnSpc>
        <a:spcBef>
          <a:spcPts val="246"/>
        </a:spcBef>
        <a:buFont typeface="Wingdings 2" pitchFamily="18" charset="2"/>
        <a:buChar char=""/>
        <a:defRPr kumimoji="1" sz="888" kern="1200">
          <a:solidFill>
            <a:schemeClr val="tx1"/>
          </a:solidFill>
          <a:latin typeface="+mn-lt"/>
          <a:ea typeface="+mn-ea"/>
          <a:cs typeface="+mn-cs"/>
        </a:defRPr>
      </a:lvl4pPr>
      <a:lvl5pPr marL="1014942" indent="-112772" algn="l" defTabSz="451085" rtl="0" eaLnBrk="1" latinLnBrk="0" hangingPunct="1">
        <a:lnSpc>
          <a:spcPct val="90000"/>
        </a:lnSpc>
        <a:spcBef>
          <a:spcPts val="246"/>
        </a:spcBef>
        <a:buFont typeface="Wingdings 2" pitchFamily="18" charset="2"/>
        <a:buChar char=""/>
        <a:defRPr kumimoji="1" sz="888" kern="1200">
          <a:solidFill>
            <a:schemeClr val="tx1"/>
          </a:solidFill>
          <a:latin typeface="+mn-lt"/>
          <a:ea typeface="+mn-ea"/>
          <a:cs typeface="+mn-cs"/>
        </a:defRPr>
      </a:lvl5pPr>
      <a:lvl6pPr marL="1240484" indent="-112772" algn="l" defTabSz="451085" rtl="0" eaLnBrk="1" latinLnBrk="0" hangingPunct="1">
        <a:spcBef>
          <a:spcPct val="20000"/>
        </a:spcBef>
        <a:buFont typeface="Wingdings 2" pitchFamily="18" charset="2"/>
        <a:buChar char=""/>
        <a:defRPr kumimoji="1" sz="888" kern="1200">
          <a:solidFill>
            <a:schemeClr val="tx1"/>
          </a:solidFill>
          <a:latin typeface="+mn-lt"/>
          <a:ea typeface="+mn-ea"/>
          <a:cs typeface="+mn-cs"/>
        </a:defRPr>
      </a:lvl6pPr>
      <a:lvl7pPr marL="1466027" indent="-112772" algn="l" defTabSz="451085" rtl="0" eaLnBrk="1" latinLnBrk="0" hangingPunct="1">
        <a:spcBef>
          <a:spcPct val="20000"/>
        </a:spcBef>
        <a:buFont typeface="Wingdings 2" pitchFamily="18" charset="2"/>
        <a:buChar char=""/>
        <a:defRPr kumimoji="1" sz="888" kern="1200">
          <a:solidFill>
            <a:schemeClr val="tx1"/>
          </a:solidFill>
          <a:latin typeface="+mn-lt"/>
          <a:ea typeface="+mn-ea"/>
          <a:cs typeface="+mn-cs"/>
        </a:defRPr>
      </a:lvl7pPr>
      <a:lvl8pPr marL="1691569" indent="-112772" algn="l" defTabSz="451085" rtl="0" eaLnBrk="1" latinLnBrk="0" hangingPunct="1">
        <a:spcBef>
          <a:spcPct val="20000"/>
        </a:spcBef>
        <a:buFont typeface="Wingdings 2" pitchFamily="18" charset="2"/>
        <a:buChar char=""/>
        <a:defRPr kumimoji="1" sz="888" kern="1200">
          <a:solidFill>
            <a:schemeClr val="tx1"/>
          </a:solidFill>
          <a:latin typeface="+mn-lt"/>
          <a:ea typeface="+mn-ea"/>
          <a:cs typeface="+mn-cs"/>
        </a:defRPr>
      </a:lvl8pPr>
      <a:lvl9pPr marL="1917111" indent="-112772" algn="l" defTabSz="451085" rtl="0" eaLnBrk="1" latinLnBrk="0" hangingPunct="1">
        <a:spcBef>
          <a:spcPct val="20000"/>
        </a:spcBef>
        <a:buFont typeface="Wingdings 2" pitchFamily="18" charset="2"/>
        <a:buChar char=""/>
        <a:defRPr kumimoji="1" sz="888" kern="1200">
          <a:solidFill>
            <a:schemeClr val="tx1"/>
          </a:solidFill>
          <a:latin typeface="+mn-lt"/>
          <a:ea typeface="+mn-ea"/>
          <a:cs typeface="+mn-cs"/>
        </a:defRPr>
      </a:lvl9pPr>
    </p:bodyStyle>
    <p:otherStyle>
      <a:defPPr>
        <a:defRPr lang="en-US"/>
      </a:defPPr>
      <a:lvl1pPr marL="0" algn="l" defTabSz="451085" rtl="0" eaLnBrk="1" latinLnBrk="0" hangingPunct="1">
        <a:defRPr kumimoji="1" sz="888" kern="1200">
          <a:solidFill>
            <a:schemeClr val="tx1"/>
          </a:solidFill>
          <a:latin typeface="+mn-lt"/>
          <a:ea typeface="+mn-ea"/>
          <a:cs typeface="+mn-cs"/>
        </a:defRPr>
      </a:lvl1pPr>
      <a:lvl2pPr marL="225542" algn="l" defTabSz="451085" rtl="0" eaLnBrk="1" latinLnBrk="0" hangingPunct="1">
        <a:defRPr kumimoji="1" sz="888" kern="1200">
          <a:solidFill>
            <a:schemeClr val="tx1"/>
          </a:solidFill>
          <a:latin typeface="+mn-lt"/>
          <a:ea typeface="+mn-ea"/>
          <a:cs typeface="+mn-cs"/>
        </a:defRPr>
      </a:lvl2pPr>
      <a:lvl3pPr marL="451085" algn="l" defTabSz="451085" rtl="0" eaLnBrk="1" latinLnBrk="0" hangingPunct="1">
        <a:defRPr kumimoji="1" sz="888" kern="1200">
          <a:solidFill>
            <a:schemeClr val="tx1"/>
          </a:solidFill>
          <a:latin typeface="+mn-lt"/>
          <a:ea typeface="+mn-ea"/>
          <a:cs typeface="+mn-cs"/>
        </a:defRPr>
      </a:lvl3pPr>
      <a:lvl4pPr marL="676627" algn="l" defTabSz="451085" rtl="0" eaLnBrk="1" latinLnBrk="0" hangingPunct="1">
        <a:defRPr kumimoji="1" sz="888" kern="1200">
          <a:solidFill>
            <a:schemeClr val="tx1"/>
          </a:solidFill>
          <a:latin typeface="+mn-lt"/>
          <a:ea typeface="+mn-ea"/>
          <a:cs typeface="+mn-cs"/>
        </a:defRPr>
      </a:lvl4pPr>
      <a:lvl5pPr marL="902170" algn="l" defTabSz="451085" rtl="0" eaLnBrk="1" latinLnBrk="0" hangingPunct="1">
        <a:defRPr kumimoji="1" sz="888" kern="1200">
          <a:solidFill>
            <a:schemeClr val="tx1"/>
          </a:solidFill>
          <a:latin typeface="+mn-lt"/>
          <a:ea typeface="+mn-ea"/>
          <a:cs typeface="+mn-cs"/>
        </a:defRPr>
      </a:lvl5pPr>
      <a:lvl6pPr marL="1127712" algn="l" defTabSz="451085" rtl="0" eaLnBrk="1" latinLnBrk="0" hangingPunct="1">
        <a:defRPr kumimoji="1" sz="888" kern="1200">
          <a:solidFill>
            <a:schemeClr val="tx1"/>
          </a:solidFill>
          <a:latin typeface="+mn-lt"/>
          <a:ea typeface="+mn-ea"/>
          <a:cs typeface="+mn-cs"/>
        </a:defRPr>
      </a:lvl6pPr>
      <a:lvl7pPr marL="1353255" algn="l" defTabSz="451085" rtl="0" eaLnBrk="1" latinLnBrk="0" hangingPunct="1">
        <a:defRPr kumimoji="1" sz="888" kern="1200">
          <a:solidFill>
            <a:schemeClr val="tx1"/>
          </a:solidFill>
          <a:latin typeface="+mn-lt"/>
          <a:ea typeface="+mn-ea"/>
          <a:cs typeface="+mn-cs"/>
        </a:defRPr>
      </a:lvl7pPr>
      <a:lvl8pPr marL="1578797" algn="l" defTabSz="451085" rtl="0" eaLnBrk="1" latinLnBrk="0" hangingPunct="1">
        <a:defRPr kumimoji="1" sz="888" kern="1200">
          <a:solidFill>
            <a:schemeClr val="tx1"/>
          </a:solidFill>
          <a:latin typeface="+mn-lt"/>
          <a:ea typeface="+mn-ea"/>
          <a:cs typeface="+mn-cs"/>
        </a:defRPr>
      </a:lvl8pPr>
      <a:lvl9pPr marL="1804340" algn="l" defTabSz="451085" rtl="0" eaLnBrk="1" latinLnBrk="0" hangingPunct="1">
        <a:defRPr kumimoji="1" sz="8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493" y="1071792"/>
            <a:ext cx="6605416" cy="168894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80493" y="3473519"/>
            <a:ext cx="6605416" cy="5660509"/>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96096" y="9285783"/>
            <a:ext cx="1763924" cy="569240"/>
          </a:xfrm>
          <a:prstGeom prst="rect">
            <a:avLst/>
          </a:prstGeom>
        </p:spPr>
        <p:txBody>
          <a:bodyPr vert="horz" lIns="91440" tIns="45720" rIns="91440" bIns="45720" rtlCol="0" anchor="ctr"/>
          <a:lstStyle>
            <a:lvl1pPr algn="r">
              <a:defRPr sz="744">
                <a:solidFill>
                  <a:schemeClr val="accent2"/>
                </a:solidFill>
              </a:defRPr>
            </a:lvl1pPr>
          </a:lstStyle>
          <a:p>
            <a:fld id="{CA017136-C82D-432F-95B0-C98D7F011321}" type="datetimeFigureOut">
              <a:rPr kumimoji="1" lang="ja-JP" altLang="en-US" smtClean="0"/>
              <a:t>2025/2/21</a:t>
            </a:fld>
            <a:endParaRPr kumimoji="1" lang="ja-JP" altLang="en-US"/>
          </a:p>
        </p:txBody>
      </p:sp>
      <p:sp>
        <p:nvSpPr>
          <p:cNvPr id="5" name="Footer Placeholder 4"/>
          <p:cNvSpPr>
            <a:spLocks noGrp="1"/>
          </p:cNvSpPr>
          <p:nvPr>
            <p:ph type="ftr" sz="quarter" idx="3"/>
          </p:nvPr>
        </p:nvSpPr>
        <p:spPr>
          <a:xfrm>
            <a:off x="480493" y="9279038"/>
            <a:ext cx="4026689" cy="569240"/>
          </a:xfrm>
          <a:prstGeom prst="rect">
            <a:avLst/>
          </a:prstGeom>
        </p:spPr>
        <p:txBody>
          <a:bodyPr vert="horz" lIns="91440" tIns="45720" rIns="91440" bIns="45720" rtlCol="0" anchor="ctr"/>
          <a:lstStyle>
            <a:lvl1pPr algn="l">
              <a:defRPr sz="744" cap="all">
                <a:solidFill>
                  <a:schemeClr val="accent2"/>
                </a:solidFill>
              </a:defRPr>
            </a:lvl1pPr>
          </a:lstStyle>
          <a:p>
            <a:endParaRPr kumimoji="1" lang="ja-JP" altLang="en-US"/>
          </a:p>
        </p:txBody>
      </p:sp>
      <p:sp>
        <p:nvSpPr>
          <p:cNvPr id="6" name="Slide Number Placeholder 5"/>
          <p:cNvSpPr>
            <a:spLocks noGrp="1"/>
          </p:cNvSpPr>
          <p:nvPr>
            <p:ph type="sldNum" sz="quarter" idx="4"/>
          </p:nvPr>
        </p:nvSpPr>
        <p:spPr>
          <a:xfrm>
            <a:off x="6448935" y="9285783"/>
            <a:ext cx="636974" cy="569240"/>
          </a:xfrm>
          <a:prstGeom prst="rect">
            <a:avLst/>
          </a:prstGeom>
        </p:spPr>
        <p:txBody>
          <a:bodyPr vert="horz" lIns="91440" tIns="45720" rIns="91440" bIns="45720" rtlCol="0" anchor="ctr"/>
          <a:lstStyle>
            <a:lvl1pPr algn="r">
              <a:defRPr sz="744">
                <a:solidFill>
                  <a:schemeClr val="accent2"/>
                </a:solidFill>
              </a:defRPr>
            </a:lvl1pPr>
          </a:lstStyle>
          <a:p>
            <a:fld id="{42229B87-44E8-46DF-8EBF-E738FC870C69}" type="slidenum">
              <a:rPr kumimoji="1" lang="ja-JP" altLang="en-US" smtClean="0"/>
              <a:t>‹#›</a:t>
            </a:fld>
            <a:endParaRPr kumimoji="1" lang="ja-JP" altLang="en-US"/>
          </a:p>
        </p:txBody>
      </p:sp>
      <p:sp>
        <p:nvSpPr>
          <p:cNvPr id="9" name="Rectangle 8"/>
          <p:cNvSpPr/>
          <p:nvPr/>
        </p:nvSpPr>
        <p:spPr>
          <a:xfrm>
            <a:off x="370453" y="688038"/>
            <a:ext cx="2248647" cy="1683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4940576" y="688038"/>
            <a:ext cx="2241116" cy="1683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2659280" y="688038"/>
            <a:ext cx="2241116" cy="1683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79097361"/>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l" defTabSz="377967" rtl="0" eaLnBrk="1" latinLnBrk="0" hangingPunct="1">
        <a:spcBef>
          <a:spcPct val="0"/>
        </a:spcBef>
        <a:buNone/>
        <a:defRPr kumimoji="1" sz="2315"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52970" indent="-252970" algn="l" defTabSz="377967" rtl="0" eaLnBrk="1" latinLnBrk="0" hangingPunct="1">
        <a:spcBef>
          <a:spcPct val="20000"/>
        </a:spcBef>
        <a:spcAft>
          <a:spcPts val="496"/>
        </a:spcAft>
        <a:buClr>
          <a:schemeClr val="accent2"/>
        </a:buClr>
        <a:buSzPct val="92000"/>
        <a:buFont typeface="Wingdings 2" panose="05020102010507070707" pitchFamily="18" charset="2"/>
        <a:buChar char=""/>
        <a:defRPr kumimoji="1" sz="1488" kern="1200">
          <a:solidFill>
            <a:schemeClr val="tx2"/>
          </a:solidFill>
          <a:latin typeface="+mn-lt"/>
          <a:ea typeface="+mn-ea"/>
          <a:cs typeface="+mn-cs"/>
        </a:defRPr>
      </a:lvl1pPr>
      <a:lvl2pPr marL="520821" indent="-252970" algn="l" defTabSz="377967" rtl="0" eaLnBrk="1" latinLnBrk="0" hangingPunct="1">
        <a:spcBef>
          <a:spcPct val="20000"/>
        </a:spcBef>
        <a:spcAft>
          <a:spcPts val="496"/>
        </a:spcAft>
        <a:buClr>
          <a:schemeClr val="accent2"/>
        </a:buClr>
        <a:buSzPct val="92000"/>
        <a:buFont typeface="Wingdings 2" panose="05020102010507070707" pitchFamily="18" charset="2"/>
        <a:buChar char=""/>
        <a:defRPr kumimoji="1" sz="1323" kern="1200">
          <a:solidFill>
            <a:schemeClr val="tx2"/>
          </a:solidFill>
          <a:latin typeface="+mn-lt"/>
          <a:ea typeface="+mn-ea"/>
          <a:cs typeface="+mn-cs"/>
        </a:defRPr>
      </a:lvl2pPr>
      <a:lvl3pPr marL="744030" indent="-223209" algn="l" defTabSz="377967" rtl="0" eaLnBrk="1" latinLnBrk="0" hangingPunct="1">
        <a:spcBef>
          <a:spcPct val="20000"/>
        </a:spcBef>
        <a:spcAft>
          <a:spcPts val="496"/>
        </a:spcAft>
        <a:buClr>
          <a:schemeClr val="accent2"/>
        </a:buClr>
        <a:buSzPct val="92000"/>
        <a:buFont typeface="Wingdings 2" panose="05020102010507070707" pitchFamily="18" charset="2"/>
        <a:buChar char=""/>
        <a:defRPr kumimoji="1" sz="1157" kern="1200">
          <a:solidFill>
            <a:schemeClr val="tx2"/>
          </a:solidFill>
          <a:latin typeface="+mn-lt"/>
          <a:ea typeface="+mn-ea"/>
          <a:cs typeface="+mn-cs"/>
        </a:defRPr>
      </a:lvl3pPr>
      <a:lvl4pPr marL="1026761" indent="-193448" algn="l" defTabSz="377967" rtl="0" eaLnBrk="1" latinLnBrk="0" hangingPunct="1">
        <a:spcBef>
          <a:spcPct val="20000"/>
        </a:spcBef>
        <a:spcAft>
          <a:spcPts val="496"/>
        </a:spcAft>
        <a:buClr>
          <a:schemeClr val="accent2"/>
        </a:buClr>
        <a:buSzPct val="92000"/>
        <a:buFont typeface="Wingdings 2" panose="05020102010507070707" pitchFamily="18" charset="2"/>
        <a:buChar char=""/>
        <a:defRPr kumimoji="1" sz="992" kern="1200">
          <a:solidFill>
            <a:schemeClr val="tx2"/>
          </a:solidFill>
          <a:latin typeface="+mn-lt"/>
          <a:ea typeface="+mn-ea"/>
          <a:cs typeface="+mn-cs"/>
        </a:defRPr>
      </a:lvl4pPr>
      <a:lvl5pPr marL="1324373" indent="-193448" algn="l" defTabSz="377967" rtl="0" eaLnBrk="1" latinLnBrk="0" hangingPunct="1">
        <a:spcBef>
          <a:spcPct val="20000"/>
        </a:spcBef>
        <a:spcAft>
          <a:spcPts val="496"/>
        </a:spcAft>
        <a:buClr>
          <a:schemeClr val="accent2"/>
        </a:buClr>
        <a:buSzPct val="92000"/>
        <a:buFont typeface="Wingdings 2" panose="05020102010507070707" pitchFamily="18" charset="2"/>
        <a:buChar char=""/>
        <a:defRPr kumimoji="1" sz="992" kern="1200">
          <a:solidFill>
            <a:schemeClr val="tx2"/>
          </a:solidFill>
          <a:latin typeface="+mn-lt"/>
          <a:ea typeface="+mn-ea"/>
          <a:cs typeface="+mn-cs"/>
        </a:defRPr>
      </a:lvl5pPr>
      <a:lvl6pPr marL="1570730" indent="-188984" algn="l" defTabSz="377967" rtl="0" eaLnBrk="1" latinLnBrk="0" hangingPunct="1">
        <a:spcBef>
          <a:spcPct val="20000"/>
        </a:spcBef>
        <a:spcAft>
          <a:spcPts val="496"/>
        </a:spcAft>
        <a:buClr>
          <a:schemeClr val="accent2"/>
        </a:buClr>
        <a:buSzPct val="92000"/>
        <a:buFont typeface="Wingdings 2" panose="05020102010507070707" pitchFamily="18" charset="2"/>
        <a:buChar char=""/>
        <a:defRPr kumimoji="1" sz="992" kern="1200">
          <a:solidFill>
            <a:schemeClr val="tx2"/>
          </a:solidFill>
          <a:latin typeface="+mn-lt"/>
          <a:ea typeface="+mn-ea"/>
          <a:cs typeface="+mn-cs"/>
        </a:defRPr>
      </a:lvl6pPr>
      <a:lvl7pPr marL="1818740" indent="-188984" algn="l" defTabSz="377967" rtl="0" eaLnBrk="1" latinLnBrk="0" hangingPunct="1">
        <a:spcBef>
          <a:spcPct val="20000"/>
        </a:spcBef>
        <a:spcAft>
          <a:spcPts val="496"/>
        </a:spcAft>
        <a:buClr>
          <a:schemeClr val="accent2"/>
        </a:buClr>
        <a:buSzPct val="92000"/>
        <a:buFont typeface="Wingdings 2" panose="05020102010507070707" pitchFamily="18" charset="2"/>
        <a:buChar char=""/>
        <a:defRPr kumimoji="1" sz="992" kern="1200">
          <a:solidFill>
            <a:schemeClr val="tx2"/>
          </a:solidFill>
          <a:latin typeface="+mn-lt"/>
          <a:ea typeface="+mn-ea"/>
          <a:cs typeface="+mn-cs"/>
        </a:defRPr>
      </a:lvl7pPr>
      <a:lvl8pPr marL="2066750" indent="-188984" algn="l" defTabSz="377967" rtl="0" eaLnBrk="1" latinLnBrk="0" hangingPunct="1">
        <a:spcBef>
          <a:spcPct val="20000"/>
        </a:spcBef>
        <a:spcAft>
          <a:spcPts val="496"/>
        </a:spcAft>
        <a:buClr>
          <a:schemeClr val="accent2"/>
        </a:buClr>
        <a:buSzPct val="92000"/>
        <a:buFont typeface="Wingdings 2" panose="05020102010507070707" pitchFamily="18" charset="2"/>
        <a:buChar char=""/>
        <a:defRPr kumimoji="1" sz="992" kern="1200">
          <a:solidFill>
            <a:schemeClr val="tx2"/>
          </a:solidFill>
          <a:latin typeface="+mn-lt"/>
          <a:ea typeface="+mn-ea"/>
          <a:cs typeface="+mn-cs"/>
        </a:defRPr>
      </a:lvl8pPr>
      <a:lvl9pPr marL="2314760" indent="-188984" algn="l" defTabSz="377967" rtl="0" eaLnBrk="1" latinLnBrk="0" hangingPunct="1">
        <a:spcBef>
          <a:spcPct val="20000"/>
        </a:spcBef>
        <a:spcAft>
          <a:spcPts val="496"/>
        </a:spcAft>
        <a:buClr>
          <a:schemeClr val="accent2"/>
        </a:buClr>
        <a:buSzPct val="92000"/>
        <a:buFont typeface="Wingdings 2" panose="05020102010507070707" pitchFamily="18" charset="2"/>
        <a:buChar char=""/>
        <a:defRPr kumimoji="1" sz="992" kern="1200">
          <a:solidFill>
            <a:schemeClr val="tx2"/>
          </a:solidFill>
          <a:latin typeface="+mn-lt"/>
          <a:ea typeface="+mn-ea"/>
          <a:cs typeface="+mn-cs"/>
        </a:defRPr>
      </a:lvl9pPr>
    </p:bodyStyle>
    <p:otherStyle>
      <a:defPPr>
        <a:defRPr lang="en-US"/>
      </a:defPPr>
      <a:lvl1pPr marL="0" algn="l" defTabSz="377967" rtl="0" eaLnBrk="1" latinLnBrk="0" hangingPunct="1">
        <a:defRPr kumimoji="1" sz="1488" kern="1200">
          <a:solidFill>
            <a:schemeClr val="tx1"/>
          </a:solidFill>
          <a:latin typeface="+mn-lt"/>
          <a:ea typeface="+mn-ea"/>
          <a:cs typeface="+mn-cs"/>
        </a:defRPr>
      </a:lvl1pPr>
      <a:lvl2pPr marL="377967" algn="l" defTabSz="377967" rtl="0" eaLnBrk="1" latinLnBrk="0" hangingPunct="1">
        <a:defRPr kumimoji="1" sz="1488" kern="1200">
          <a:solidFill>
            <a:schemeClr val="tx1"/>
          </a:solidFill>
          <a:latin typeface="+mn-lt"/>
          <a:ea typeface="+mn-ea"/>
          <a:cs typeface="+mn-cs"/>
        </a:defRPr>
      </a:lvl2pPr>
      <a:lvl3pPr marL="755934" algn="l" defTabSz="377967" rtl="0" eaLnBrk="1" latinLnBrk="0" hangingPunct="1">
        <a:defRPr kumimoji="1" sz="1488" kern="1200">
          <a:solidFill>
            <a:schemeClr val="tx1"/>
          </a:solidFill>
          <a:latin typeface="+mn-lt"/>
          <a:ea typeface="+mn-ea"/>
          <a:cs typeface="+mn-cs"/>
        </a:defRPr>
      </a:lvl3pPr>
      <a:lvl4pPr marL="1133902" algn="l" defTabSz="377967" rtl="0" eaLnBrk="1" latinLnBrk="0" hangingPunct="1">
        <a:defRPr kumimoji="1" sz="1488" kern="1200">
          <a:solidFill>
            <a:schemeClr val="tx1"/>
          </a:solidFill>
          <a:latin typeface="+mn-lt"/>
          <a:ea typeface="+mn-ea"/>
          <a:cs typeface="+mn-cs"/>
        </a:defRPr>
      </a:lvl4pPr>
      <a:lvl5pPr marL="1511869" algn="l" defTabSz="377967" rtl="0" eaLnBrk="1" latinLnBrk="0" hangingPunct="1">
        <a:defRPr kumimoji="1" sz="1488" kern="1200">
          <a:solidFill>
            <a:schemeClr val="tx1"/>
          </a:solidFill>
          <a:latin typeface="+mn-lt"/>
          <a:ea typeface="+mn-ea"/>
          <a:cs typeface="+mn-cs"/>
        </a:defRPr>
      </a:lvl5pPr>
      <a:lvl6pPr marL="1889836" algn="l" defTabSz="377967" rtl="0" eaLnBrk="1" latinLnBrk="0" hangingPunct="1">
        <a:defRPr kumimoji="1" sz="1488" kern="1200">
          <a:solidFill>
            <a:schemeClr val="tx1"/>
          </a:solidFill>
          <a:latin typeface="+mn-lt"/>
          <a:ea typeface="+mn-ea"/>
          <a:cs typeface="+mn-cs"/>
        </a:defRPr>
      </a:lvl6pPr>
      <a:lvl7pPr marL="2267803" algn="l" defTabSz="377967" rtl="0" eaLnBrk="1" latinLnBrk="0" hangingPunct="1">
        <a:defRPr kumimoji="1" sz="1488" kern="1200">
          <a:solidFill>
            <a:schemeClr val="tx1"/>
          </a:solidFill>
          <a:latin typeface="+mn-lt"/>
          <a:ea typeface="+mn-ea"/>
          <a:cs typeface="+mn-cs"/>
        </a:defRPr>
      </a:lvl7pPr>
      <a:lvl8pPr marL="2645771" algn="l" defTabSz="377967" rtl="0" eaLnBrk="1" latinLnBrk="0" hangingPunct="1">
        <a:defRPr kumimoji="1" sz="1488" kern="1200">
          <a:solidFill>
            <a:schemeClr val="tx1"/>
          </a:solidFill>
          <a:latin typeface="+mn-lt"/>
          <a:ea typeface="+mn-ea"/>
          <a:cs typeface="+mn-cs"/>
        </a:defRPr>
      </a:lvl8pPr>
      <a:lvl9pPr marL="3023738" algn="l" defTabSz="377967" rtl="0" eaLnBrk="1" latinLnBrk="0" hangingPunct="1">
        <a:defRPr kumimoji="1" sz="14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kyoukaikenpo.or.jp/~/media/Files/shared/hokenryouritu/r7/ippan/01hokkaido.pdf"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kyoukaikenpo.or.jp/g7/cat330/sb3150/r07/r7ryougakuhyou3gatukara/"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customXml" Target="../ink/ink1.xml"/><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customXml" Target="../ink/ink3.xm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customXml" Target="../ink/ink2.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8.xml"/><Relationship Id="rId18" Type="http://schemas.openxmlformats.org/officeDocument/2006/relationships/customXml" Target="../ink/ink12.xml"/><Relationship Id="rId3" Type="http://schemas.openxmlformats.org/officeDocument/2006/relationships/image" Target="../media/image11.png"/><Relationship Id="rId21" Type="http://schemas.openxmlformats.org/officeDocument/2006/relationships/image" Target="../media/image18.png"/><Relationship Id="rId7" Type="http://schemas.openxmlformats.org/officeDocument/2006/relationships/image" Target="../media/image15.png"/><Relationship Id="rId12" Type="http://schemas.openxmlformats.org/officeDocument/2006/relationships/customXml" Target="../ink/ink7.xml"/><Relationship Id="rId17" Type="http://schemas.openxmlformats.org/officeDocument/2006/relationships/customXml" Target="../ink/ink11.xml"/><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customXml" Target="../ink/ink13.xml"/><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customXml" Target="../ink/ink6.xml"/><Relationship Id="rId5" Type="http://schemas.openxmlformats.org/officeDocument/2006/relationships/image" Target="../media/image13.png"/><Relationship Id="rId15" Type="http://schemas.openxmlformats.org/officeDocument/2006/relationships/customXml" Target="../ink/ink10.xml"/><Relationship Id="rId23" Type="http://schemas.openxmlformats.org/officeDocument/2006/relationships/image" Target="../media/image20.png"/><Relationship Id="rId10" Type="http://schemas.openxmlformats.org/officeDocument/2006/relationships/customXml" Target="../ink/ink5.xml"/><Relationship Id="rId19"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8.png"/><Relationship Id="rId14" Type="http://schemas.openxmlformats.org/officeDocument/2006/relationships/customXml" Target="../ink/ink9.xml"/><Relationship Id="rId22"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四角形: メモ 24">
            <a:extLst>
              <a:ext uri="{FF2B5EF4-FFF2-40B4-BE49-F238E27FC236}">
                <a16:creationId xmlns:a16="http://schemas.microsoft.com/office/drawing/2014/main" id="{F41F173A-55AA-C66A-B82B-6524E5EF69DE}"/>
              </a:ext>
            </a:extLst>
          </p:cNvPr>
          <p:cNvSpPr/>
          <p:nvPr/>
        </p:nvSpPr>
        <p:spPr>
          <a:xfrm>
            <a:off x="1065351" y="4134983"/>
            <a:ext cx="5750461" cy="2317020"/>
          </a:xfrm>
          <a:prstGeom prst="foldedCorner">
            <a:avLst>
              <a:gd name="adj" fmla="val 5842"/>
            </a:avLst>
          </a:prstGeom>
          <a:noFill/>
          <a:ln w="6350">
            <a:no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dirty="0"/>
          </a:p>
          <a:p>
            <a:endParaRPr kumimoji="1" lang="en-US" altLang="ja-JP" dirty="0"/>
          </a:p>
          <a:p>
            <a:endParaRPr kumimoji="1" lang="en-US" altLang="ja-JP" dirty="0"/>
          </a:p>
          <a:p>
            <a:r>
              <a:rPr kumimoji="1" lang="ja-JP" altLang="en-US" dirty="0">
                <a:latin typeface="Meiryo UI" panose="020B0604030504040204" pitchFamily="50" charset="-128"/>
                <a:ea typeface="Meiryo UI" panose="020B0604030504040204" pitchFamily="50" charset="-128"/>
              </a:rPr>
              <a:t>　　介護保険料率　　</a:t>
            </a:r>
            <a:r>
              <a:rPr kumimoji="1" lang="en-US" altLang="ja-JP" dirty="0">
                <a:latin typeface="Meiryo UI" panose="020B0604030504040204" pitchFamily="50" charset="-128"/>
                <a:ea typeface="Meiryo UI" panose="020B0604030504040204" pitchFamily="50" charset="-128"/>
              </a:rPr>
              <a:t>16/1000</a:t>
            </a:r>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a:t>
            </a:r>
            <a:r>
              <a:rPr kumimoji="1" lang="en-US" altLang="ja-JP" sz="2400" b="1" dirty="0">
                <a:solidFill>
                  <a:srgbClr val="FF0000"/>
                </a:solidFill>
                <a:latin typeface="Meiryo UI" panose="020B0604030504040204" pitchFamily="50" charset="-128"/>
                <a:ea typeface="Meiryo UI" panose="020B0604030504040204" pitchFamily="50" charset="-128"/>
              </a:rPr>
              <a:t>15.9</a:t>
            </a:r>
            <a:r>
              <a:rPr kumimoji="1" lang="en-US" altLang="ja-JP" dirty="0">
                <a:latin typeface="Meiryo UI" panose="020B0604030504040204" pitchFamily="50" charset="-128"/>
                <a:ea typeface="Meiryo UI" panose="020B0604030504040204" pitchFamily="50" charset="-128"/>
              </a:rPr>
              <a:t>/1000</a:t>
            </a:r>
          </a:p>
          <a:p>
            <a:endParaRPr kumimoji="1" lang="en-US" altLang="ja-JP" sz="300"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健康保険料率　　</a:t>
            </a:r>
            <a:r>
              <a:rPr kumimoji="1" lang="ja-JP" altLang="en-US" sz="1400" dirty="0">
                <a:latin typeface="Meiryo UI" panose="020B0604030504040204" pitchFamily="50" charset="-128"/>
                <a:ea typeface="Meiryo UI" panose="020B0604030504040204" pitchFamily="50" charset="-128"/>
              </a:rPr>
              <a:t>下記をクリックしてご確認ください</a:t>
            </a:r>
            <a:endParaRPr kumimoji="1" lang="en-US" altLang="ja-JP" sz="1400" dirty="0">
              <a:latin typeface="Meiryo UI" panose="020B0604030504040204" pitchFamily="50" charset="-128"/>
              <a:ea typeface="Meiryo UI" panose="020B0604030504040204" pitchFamily="50" charset="-128"/>
            </a:endParaRPr>
          </a:p>
          <a:p>
            <a:endParaRPr kumimoji="1" lang="en-US" altLang="ja-JP" sz="300" dirty="0"/>
          </a:p>
          <a:p>
            <a:pPr>
              <a:lnSpc>
                <a:spcPct val="150000"/>
              </a:lnSpc>
            </a:pPr>
            <a:r>
              <a:rPr kumimoji="1" lang="ja-JP" altLang="en-US" sz="1600" b="1" spc="300">
                <a:solidFill>
                  <a:schemeClr val="accent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kumimoji="1" lang="ja-JP" altLang="en-US" sz="1600" b="1" u="sng" spc="300">
                <a:solidFill>
                  <a:schemeClr val="accent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北海道</a:t>
            </a:r>
            <a:r>
              <a:rPr kumimoji="1" lang="ja-JP" altLang="en-US" sz="1600" b="1" u="sng" spc="300" dirty="0">
                <a:solidFill>
                  <a:schemeClr val="accent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の保険料額表</a:t>
            </a:r>
            <a:endParaRPr kumimoji="1" lang="en-US" altLang="ja-JP" sz="1600" u="sng" spc="300" dirty="0">
              <a:solidFill>
                <a:schemeClr val="accent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lnSpc>
                <a:spcPct val="150000"/>
              </a:lnSpc>
            </a:pPr>
            <a:r>
              <a:rPr kumimoji="1" lang="ja-JP" altLang="en-US" sz="1600" b="1" spc="300" dirty="0">
                <a:solidFill>
                  <a:schemeClr val="accent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hlinkClick r:id="rId4">
                  <a:extLst>
                    <a:ext uri="{A12FA001-AC4F-418D-AE19-62706E023703}">
                      <ahyp:hlinkClr xmlns:ahyp="http://schemas.microsoft.com/office/drawing/2018/hyperlinkcolor" val="tx"/>
                    </a:ext>
                  </a:extLst>
                </a:hlinkClick>
              </a:rPr>
              <a:t>各都道府県別の保険料額表</a:t>
            </a:r>
            <a:endParaRPr kumimoji="1" lang="en-US" altLang="ja-JP" sz="1600" spc="300" dirty="0">
              <a:solidFill>
                <a:schemeClr val="accent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dirty="0"/>
              <a:t>　</a:t>
            </a:r>
            <a:endParaRPr kumimoji="1" lang="en-US" altLang="ja-JP" sz="1400" b="1" dirty="0">
              <a:solidFill>
                <a:schemeClr val="accent1"/>
              </a:solidFill>
            </a:endParaRPr>
          </a:p>
        </p:txBody>
      </p:sp>
      <p:sp>
        <p:nvSpPr>
          <p:cNvPr id="12" name="正方形/長方形 11">
            <a:extLst>
              <a:ext uri="{FF2B5EF4-FFF2-40B4-BE49-F238E27FC236}">
                <a16:creationId xmlns:a16="http://schemas.microsoft.com/office/drawing/2014/main" id="{C47D91C8-42C8-7C2C-89DE-C46C11628780}"/>
              </a:ext>
            </a:extLst>
          </p:cNvPr>
          <p:cNvSpPr/>
          <p:nvPr/>
        </p:nvSpPr>
        <p:spPr>
          <a:xfrm>
            <a:off x="-133990" y="2111779"/>
            <a:ext cx="4083083" cy="387568"/>
          </a:xfrm>
          <a:prstGeom prst="rect">
            <a:avLst/>
          </a:prstGeom>
          <a:noFill/>
          <a:ln>
            <a:noFill/>
          </a:ln>
        </p:spPr>
        <p:style>
          <a:lnRef idx="2">
            <a:schemeClr val="dk1">
              <a:shade val="15000"/>
            </a:schemeClr>
          </a:lnRef>
          <a:fillRef idx="1">
            <a:schemeClr val="dk1"/>
          </a:fillRef>
          <a:effectRef idx="0">
            <a:schemeClr val="dk1"/>
          </a:effectRef>
          <a:fontRef idx="minor">
            <a:schemeClr val="lt1"/>
          </a:fontRef>
        </p:style>
        <p:txBody>
          <a:bodyPr lIns="0" rIns="0" rtlCol="0" anchor="ctr"/>
          <a:lstStyle/>
          <a:p>
            <a:pPr algn="ctr"/>
            <a:r>
              <a:rPr kumimoji="1" lang="ja-JP" altLang="en-US" sz="1579" b="1" dirty="0">
                <a:solidFill>
                  <a:schemeClr val="accent3">
                    <a:lumMod val="50000"/>
                  </a:schemeClr>
                </a:solidFill>
                <a:latin typeface="Meiryo UI" panose="020B0604030504040204" pitchFamily="50" charset="-128"/>
                <a:ea typeface="Meiryo UI" panose="020B0604030504040204" pitchFamily="50" charset="-128"/>
              </a:rPr>
              <a:t>～　法改正情報　～</a:t>
            </a:r>
          </a:p>
        </p:txBody>
      </p:sp>
      <p:sp>
        <p:nvSpPr>
          <p:cNvPr id="32" name="正方形/長方形 31">
            <a:extLst>
              <a:ext uri="{FF2B5EF4-FFF2-40B4-BE49-F238E27FC236}">
                <a16:creationId xmlns:a16="http://schemas.microsoft.com/office/drawing/2014/main" id="{DFB4386E-B94B-ADA1-7AD9-785F6D498157}"/>
              </a:ext>
            </a:extLst>
          </p:cNvPr>
          <p:cNvSpPr/>
          <p:nvPr/>
        </p:nvSpPr>
        <p:spPr>
          <a:xfrm>
            <a:off x="2936083" y="6765603"/>
            <a:ext cx="3783479" cy="32059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600"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令和</a:t>
            </a:r>
            <a:r>
              <a:rPr kumimoji="1" lang="en-US" altLang="ja-JP" b="1" dirty="0">
                <a:latin typeface="Meiryo UI" panose="020B0604030504040204" pitchFamily="50" charset="-128"/>
                <a:ea typeface="Meiryo UI" panose="020B0604030504040204" pitchFamily="50" charset="-128"/>
              </a:rPr>
              <a:t>7</a:t>
            </a:r>
            <a:r>
              <a:rPr kumimoji="1" lang="ja-JP" altLang="en-US" b="1" dirty="0">
                <a:latin typeface="Meiryo UI" panose="020B0604030504040204" pitchFamily="50" charset="-128"/>
                <a:ea typeface="Meiryo UI" panose="020B0604030504040204" pitchFamily="50" charset="-128"/>
              </a:rPr>
              <a:t>年</a:t>
            </a:r>
            <a:r>
              <a:rPr kumimoji="1" lang="en-US" altLang="ja-JP" b="1" dirty="0">
                <a:latin typeface="Meiryo UI" panose="020B0604030504040204" pitchFamily="50" charset="-128"/>
                <a:ea typeface="Meiryo UI" panose="020B0604030504040204" pitchFamily="50" charset="-128"/>
              </a:rPr>
              <a:t>4</a:t>
            </a:r>
            <a:r>
              <a:rPr kumimoji="1" lang="ja-JP" altLang="en-US" b="1" dirty="0">
                <a:latin typeface="Meiryo UI" panose="020B0604030504040204" pitchFamily="50" charset="-128"/>
                <a:ea typeface="Meiryo UI" panose="020B0604030504040204" pitchFamily="50" charset="-128"/>
              </a:rPr>
              <a:t>月</a:t>
            </a: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日から改正されます</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33" name="表 32">
            <a:extLst>
              <a:ext uri="{FF2B5EF4-FFF2-40B4-BE49-F238E27FC236}">
                <a16:creationId xmlns:a16="http://schemas.microsoft.com/office/drawing/2014/main" id="{2E937705-DD85-4D29-F428-9CD0456BF4AE}"/>
              </a:ext>
            </a:extLst>
          </p:cNvPr>
          <p:cNvGraphicFramePr>
            <a:graphicFrameLocks noGrp="1"/>
          </p:cNvGraphicFramePr>
          <p:nvPr>
            <p:extLst>
              <p:ext uri="{D42A27DB-BD31-4B8C-83A1-F6EECF244321}">
                <p14:modId xmlns:p14="http://schemas.microsoft.com/office/powerpoint/2010/main" val="3899527742"/>
              </p:ext>
            </p:extLst>
          </p:nvPr>
        </p:nvGraphicFramePr>
        <p:xfrm>
          <a:off x="1027058" y="7346671"/>
          <a:ext cx="5505553" cy="1460506"/>
        </p:xfrm>
        <a:graphic>
          <a:graphicData uri="http://schemas.openxmlformats.org/drawingml/2006/table">
            <a:tbl>
              <a:tblPr firstRow="1" firstCol="1">
                <a:tableStyleId>{F5AB1C69-6EDB-4FF4-983F-18BD219EF322}</a:tableStyleId>
              </a:tblPr>
              <a:tblGrid>
                <a:gridCol w="1563988">
                  <a:extLst>
                    <a:ext uri="{9D8B030D-6E8A-4147-A177-3AD203B41FA5}">
                      <a16:colId xmlns:a16="http://schemas.microsoft.com/office/drawing/2014/main" val="1236766407"/>
                    </a:ext>
                  </a:extLst>
                </a:gridCol>
                <a:gridCol w="2046440">
                  <a:extLst>
                    <a:ext uri="{9D8B030D-6E8A-4147-A177-3AD203B41FA5}">
                      <a16:colId xmlns:a16="http://schemas.microsoft.com/office/drawing/2014/main" val="816724688"/>
                    </a:ext>
                  </a:extLst>
                </a:gridCol>
                <a:gridCol w="1895125">
                  <a:extLst>
                    <a:ext uri="{9D8B030D-6E8A-4147-A177-3AD203B41FA5}">
                      <a16:colId xmlns:a16="http://schemas.microsoft.com/office/drawing/2014/main" val="2981289502"/>
                    </a:ext>
                  </a:extLst>
                </a:gridCol>
              </a:tblGrid>
              <a:tr h="320924">
                <a:tc>
                  <a:txBody>
                    <a:bodyPr/>
                    <a:lstStyle/>
                    <a:p>
                      <a:pPr marR="71755" algn="ctr"/>
                      <a:r>
                        <a:rPr lang="ja-JP" sz="1400" b="1" kern="0" cap="none" spc="0" dirty="0">
                          <a:ln/>
                          <a:solidFill>
                            <a:schemeClr val="accent4">
                              <a:lumMod val="50000"/>
                            </a:schemeClr>
                          </a:solidFill>
                          <a:effectLst/>
                          <a:latin typeface="Meiryo UI" panose="020B0604030504040204" pitchFamily="50" charset="-128"/>
                          <a:ea typeface="Meiryo UI" panose="020B0604030504040204" pitchFamily="50" charset="-128"/>
                        </a:rPr>
                        <a:t>業種</a:t>
                      </a:r>
                      <a:endParaRPr lang="ja-JP" sz="1400" b="1" kern="100" cap="none" spc="0" dirty="0">
                        <a:ln/>
                        <a:solidFill>
                          <a:schemeClr val="accent4">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06918" marR="106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71755" algn="ctr"/>
                      <a:r>
                        <a:rPr lang="ja-JP" sz="1400" b="1" kern="0" cap="none" spc="0" dirty="0">
                          <a:ln/>
                          <a:solidFill>
                            <a:schemeClr val="accent4">
                              <a:lumMod val="50000"/>
                            </a:schemeClr>
                          </a:solidFill>
                          <a:effectLst/>
                          <a:latin typeface="Meiryo UI" panose="020B0604030504040204" pitchFamily="50" charset="-128"/>
                          <a:ea typeface="Meiryo UI" panose="020B0604030504040204" pitchFamily="50" charset="-128"/>
                        </a:rPr>
                        <a:t>被保険者負担</a:t>
                      </a:r>
                      <a:endParaRPr lang="ja-JP" sz="1400" b="1" kern="100" cap="none" spc="0" dirty="0">
                        <a:ln/>
                        <a:solidFill>
                          <a:schemeClr val="accent4">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06918" marR="106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R="71755" algn="ctr"/>
                      <a:r>
                        <a:rPr lang="ja-JP" sz="1400" b="1" kern="0" cap="none" spc="0" dirty="0">
                          <a:ln/>
                          <a:solidFill>
                            <a:schemeClr val="accent4">
                              <a:lumMod val="50000"/>
                            </a:schemeClr>
                          </a:solidFill>
                          <a:effectLst/>
                          <a:latin typeface="Meiryo UI" panose="020B0604030504040204" pitchFamily="50" charset="-128"/>
                          <a:ea typeface="Meiryo UI" panose="020B0604030504040204" pitchFamily="50" charset="-128"/>
                        </a:rPr>
                        <a:t>会社負担</a:t>
                      </a:r>
                      <a:endParaRPr lang="ja-JP" sz="1400" b="1" kern="100" cap="none" spc="0" dirty="0">
                        <a:ln/>
                        <a:solidFill>
                          <a:schemeClr val="accent4">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06918" marR="106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47135292"/>
                  </a:ext>
                </a:extLst>
              </a:tr>
              <a:tr h="569791">
                <a:tc>
                  <a:txBody>
                    <a:bodyPr/>
                    <a:lstStyle/>
                    <a:p>
                      <a:pPr marR="71755" algn="ctr"/>
                      <a:r>
                        <a:rPr lang="ja-JP" sz="1600" kern="0" dirty="0">
                          <a:solidFill>
                            <a:schemeClr val="tx1"/>
                          </a:solidFill>
                          <a:effectLst/>
                          <a:latin typeface="Meiryo UI" panose="020B0604030504040204" pitchFamily="50" charset="-128"/>
                          <a:ea typeface="Meiryo UI" panose="020B0604030504040204" pitchFamily="50" charset="-128"/>
                        </a:rPr>
                        <a:t>一般の事業</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06918" marR="106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1755" algn="ctr"/>
                      <a:r>
                        <a:rPr lang="en-US" altLang="ja-JP" sz="2400" b="1" kern="0" dirty="0">
                          <a:solidFill>
                            <a:srgbClr val="FF0000"/>
                          </a:solidFill>
                          <a:effectLst/>
                          <a:latin typeface="Meiryo UI" panose="020B0604030504040204" pitchFamily="50" charset="-128"/>
                          <a:ea typeface="Meiryo UI" panose="020B0604030504040204" pitchFamily="50" charset="-128"/>
                        </a:rPr>
                        <a:t>5.5</a:t>
                      </a:r>
                      <a:r>
                        <a:rPr lang="en-US" sz="1800" kern="0" dirty="0">
                          <a:effectLst/>
                          <a:latin typeface="Meiryo UI" panose="020B0604030504040204" pitchFamily="50" charset="-128"/>
                          <a:ea typeface="Meiryo UI" panose="020B0604030504040204" pitchFamily="50" charset="-128"/>
                        </a:rPr>
                        <a:t>/</a:t>
                      </a:r>
                      <a:r>
                        <a:rPr lang="en-US" altLang="ja-JP" sz="1800" kern="0" dirty="0">
                          <a:effectLst/>
                          <a:latin typeface="Meiryo UI" panose="020B0604030504040204" pitchFamily="50" charset="-128"/>
                          <a:ea typeface="Meiryo UI" panose="020B0604030504040204" pitchFamily="50" charset="-128"/>
                        </a:rPr>
                        <a:t>1,000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06918" marR="106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1755" algn="ctr"/>
                      <a:r>
                        <a:rPr lang="en-US" sz="1800" kern="0" dirty="0">
                          <a:effectLst/>
                          <a:latin typeface="Meiryo UI" panose="020B0604030504040204" pitchFamily="50" charset="-128"/>
                          <a:ea typeface="Meiryo UI" panose="020B0604030504040204" pitchFamily="50" charset="-128"/>
                        </a:rPr>
                        <a:t>9/</a:t>
                      </a:r>
                      <a:r>
                        <a:rPr lang="en-US" altLang="ja-JP" sz="1800" kern="0" dirty="0">
                          <a:effectLst/>
                          <a:latin typeface="Meiryo UI" panose="020B0604030504040204" pitchFamily="50" charset="-128"/>
                          <a:ea typeface="Meiryo UI" panose="020B0604030504040204" pitchFamily="50" charset="-128"/>
                        </a:rPr>
                        <a:t>1,000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06918" marR="106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440982"/>
                  </a:ext>
                </a:extLst>
              </a:tr>
              <a:tr h="569791">
                <a:tc>
                  <a:txBody>
                    <a:bodyPr/>
                    <a:lstStyle/>
                    <a:p>
                      <a:pPr marR="71755" algn="ctr"/>
                      <a:r>
                        <a:rPr lang="ja-JP" sz="1600" kern="0" dirty="0">
                          <a:solidFill>
                            <a:schemeClr val="tx1"/>
                          </a:solidFill>
                          <a:effectLst/>
                          <a:latin typeface="Meiryo UI" panose="020B0604030504040204" pitchFamily="50" charset="-128"/>
                          <a:ea typeface="Meiryo UI" panose="020B0604030504040204" pitchFamily="50" charset="-128"/>
                        </a:rPr>
                        <a:t>建設の事業</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06918" marR="106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1755" algn="ctr"/>
                      <a:r>
                        <a:rPr lang="en-US" altLang="ja-JP" sz="2400" b="1" kern="0" dirty="0">
                          <a:solidFill>
                            <a:srgbClr val="FF0000"/>
                          </a:solidFill>
                          <a:effectLst/>
                          <a:latin typeface="Meiryo UI" panose="020B0604030504040204" pitchFamily="50" charset="-128"/>
                          <a:ea typeface="Meiryo UI" panose="020B0604030504040204" pitchFamily="50" charset="-128"/>
                        </a:rPr>
                        <a:t>6.5</a:t>
                      </a:r>
                      <a:r>
                        <a:rPr lang="en-US" sz="1800" kern="0" dirty="0">
                          <a:effectLst/>
                          <a:latin typeface="Meiryo UI" panose="020B0604030504040204" pitchFamily="50" charset="-128"/>
                          <a:ea typeface="Meiryo UI" panose="020B0604030504040204" pitchFamily="50" charset="-128"/>
                        </a:rPr>
                        <a:t>/1,000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06918" marR="106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1755" algn="ctr"/>
                      <a:r>
                        <a:rPr lang="en-US" sz="1800" kern="0" dirty="0">
                          <a:effectLst/>
                          <a:latin typeface="Meiryo UI" panose="020B0604030504040204" pitchFamily="50" charset="-128"/>
                          <a:ea typeface="Meiryo UI" panose="020B0604030504040204" pitchFamily="50" charset="-128"/>
                        </a:rPr>
                        <a:t>11/</a:t>
                      </a:r>
                      <a:r>
                        <a:rPr lang="en-US" altLang="ja-JP" sz="1800" kern="0" dirty="0">
                          <a:effectLst/>
                          <a:latin typeface="Meiryo UI" panose="020B0604030504040204" pitchFamily="50" charset="-128"/>
                          <a:ea typeface="Meiryo UI" panose="020B0604030504040204" pitchFamily="50" charset="-128"/>
                        </a:rPr>
                        <a:t>1,000</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06918" marR="106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2829033"/>
                  </a:ext>
                </a:extLst>
              </a:tr>
            </a:tbl>
          </a:graphicData>
        </a:graphic>
      </p:graphicFrame>
      <p:sp>
        <p:nvSpPr>
          <p:cNvPr id="9" name="タイトル 3">
            <a:extLst>
              <a:ext uri="{FF2B5EF4-FFF2-40B4-BE49-F238E27FC236}">
                <a16:creationId xmlns:a16="http://schemas.microsoft.com/office/drawing/2014/main" id="{823661FD-31F4-641F-0BF8-09C5F06BB4CA}"/>
              </a:ext>
            </a:extLst>
          </p:cNvPr>
          <p:cNvSpPr txBox="1">
            <a:spLocks/>
          </p:cNvSpPr>
          <p:nvPr/>
        </p:nvSpPr>
        <p:spPr>
          <a:xfrm>
            <a:off x="4485503" y="1086118"/>
            <a:ext cx="2649291" cy="1328609"/>
          </a:xfrm>
          <a:prstGeom prst="rect">
            <a:avLst/>
          </a:prstGeom>
          <a:ln w="19050" cmpd="dbl">
            <a:solidFill>
              <a:schemeClr val="accent1"/>
            </a:solidFill>
          </a:ln>
        </p:spPr>
        <p:style>
          <a:lnRef idx="2">
            <a:schemeClr val="accent1"/>
          </a:lnRef>
          <a:fillRef idx="1">
            <a:schemeClr val="lt1"/>
          </a:fillRef>
          <a:effectRef idx="0">
            <a:schemeClr val="accent1"/>
          </a:effectRef>
          <a:fontRef idx="minor">
            <a:schemeClr val="dk1"/>
          </a:fontRef>
        </p:style>
        <p:txBody>
          <a:bodyPr vert="horz" lIns="80189" tIns="40094" rIns="80189" bIns="40094" rtlCol="0" anchor="ctr">
            <a:normAutofit/>
            <a:scene3d>
              <a:camera prst="orthographicFront"/>
              <a:lightRig rig="harsh" dir="t"/>
            </a:scene3d>
            <a:sp3d extrusionH="57150" prstMaterial="matte">
              <a:bevelT w="63500" h="12700" prst="angle"/>
              <a:contourClr>
                <a:schemeClr val="bg1">
                  <a:lumMod val="65000"/>
                </a:schemeClr>
              </a:contourClr>
            </a:sp3d>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base"/>
            <a:r>
              <a:rPr lang="ja-JP" altLang="en-US" sz="1600" b="1" u="sng" kern="100" dirty="0">
                <a:ln/>
                <a:solidFill>
                  <a:schemeClr val="accent4">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社会保険労務士法人 アグス</a:t>
            </a:r>
            <a:endParaRPr lang="en-US" altLang="ja-JP" sz="1600" b="1" u="sng" kern="100" dirty="0">
              <a:ln/>
              <a:solidFill>
                <a:schemeClr val="accent4">
                  <a:lumMod val="50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a:p>
            <a:pPr algn="ctr" fontAlgn="base"/>
            <a:endParaRPr lang="en-US" altLang="ja-JP" sz="1052"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endParaRPr>
          </a:p>
          <a:p>
            <a:pPr algn="ctr" fontAlgn="base"/>
            <a:r>
              <a:rPr lang="ja-JP" altLang="ja-JP" sz="1052"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札幌市豊平区平岸</a:t>
            </a:r>
            <a:r>
              <a:rPr lang="en-US" altLang="ja-JP" sz="1052"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4</a:t>
            </a:r>
            <a:r>
              <a:rPr lang="ja-JP" altLang="ja-JP" sz="1052"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条</a:t>
            </a:r>
            <a:r>
              <a:rPr lang="en-US" altLang="ja-JP" sz="1052"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2</a:t>
            </a:r>
            <a:r>
              <a:rPr lang="ja-JP" altLang="ja-JP" sz="1052"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丁目</a:t>
            </a:r>
            <a:r>
              <a:rPr lang="en-US" altLang="ja-JP" sz="1052"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2</a:t>
            </a:r>
            <a:r>
              <a:rPr lang="ja-JP" altLang="ja-JP" sz="1052"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番</a:t>
            </a:r>
            <a:r>
              <a:rPr lang="en-US" altLang="ja-JP" sz="1052"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3</a:t>
            </a:r>
            <a:r>
              <a:rPr lang="ja-JP" altLang="ja-JP" sz="1052"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号</a:t>
            </a:r>
            <a:endParaRPr lang="ja-JP" altLang="ja-JP" sz="1052" b="1" kern="100"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403"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3"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TEL  011-823-2879</a:t>
            </a:r>
            <a:endParaRPr lang="en-US" altLang="ja-JP" sz="1403"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3"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FAX</a:t>
            </a:r>
            <a:r>
              <a:rPr lang="ja-JP" altLang="en-US" sz="1200"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b="1" dirty="0">
                <a:ln/>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011-817-2324</a:t>
            </a:r>
            <a:endParaRPr lang="ja-JP" altLang="en-US" sz="1052" b="1" dirty="0">
              <a:ln/>
              <a:solidFill>
                <a:schemeClr val="accent4">
                  <a:lumMod val="50000"/>
                </a:schemeClr>
              </a:solidFill>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53E88A77-8EEF-AFCC-082A-97DF68711AF5}"/>
              </a:ext>
            </a:extLst>
          </p:cNvPr>
          <p:cNvCxnSpPr>
            <a:cxnSpLocks/>
          </p:cNvCxnSpPr>
          <p:nvPr/>
        </p:nvCxnSpPr>
        <p:spPr>
          <a:xfrm>
            <a:off x="437595" y="2612280"/>
            <a:ext cx="669719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タイトル 3">
            <a:extLst>
              <a:ext uri="{FF2B5EF4-FFF2-40B4-BE49-F238E27FC236}">
                <a16:creationId xmlns:a16="http://schemas.microsoft.com/office/drawing/2014/main" id="{33CF83A8-3FA4-FF1E-4481-657611228D98}"/>
              </a:ext>
            </a:extLst>
          </p:cNvPr>
          <p:cNvSpPr txBox="1">
            <a:spLocks/>
          </p:cNvSpPr>
          <p:nvPr/>
        </p:nvSpPr>
        <p:spPr>
          <a:xfrm>
            <a:off x="604250" y="1086118"/>
            <a:ext cx="2556046" cy="954870"/>
          </a:xfrm>
          <a:prstGeom prst="rect">
            <a:avLst/>
          </a:prstGeom>
        </p:spPr>
        <p:txBody>
          <a:bodyPr/>
          <a:lstStyle>
            <a:lvl1pPr algn="l" defTabSz="685800" rtl="0" eaLnBrk="1" latinLnBrk="0" hangingPunct="1">
              <a:lnSpc>
                <a:spcPct val="80000"/>
              </a:lnSpc>
              <a:spcBef>
                <a:spcPct val="0"/>
              </a:spcBef>
              <a:buNone/>
              <a:defRPr kumimoji="1" sz="3300" kern="1200" cap="all" spc="75" baseline="0">
                <a:solidFill>
                  <a:schemeClr val="tx1">
                    <a:lumMod val="95000"/>
                    <a:lumOff val="5000"/>
                  </a:schemeClr>
                </a:solidFill>
                <a:latin typeface="+mj-lt"/>
                <a:ea typeface="+mj-ea"/>
                <a:cs typeface="+mj-cs"/>
              </a:defRPr>
            </a:lvl1pPr>
          </a:lstStyle>
          <a:p>
            <a:r>
              <a:rPr lang="en-US" altLang="ja-JP" sz="3600" b="1" i="1" dirty="0">
                <a:latin typeface="Meiryo UI" panose="020B0604030504040204" pitchFamily="50" charset="-128"/>
                <a:ea typeface="Meiryo UI" panose="020B0604030504040204" pitchFamily="50" charset="-128"/>
              </a:rPr>
              <a:t>NEWS</a:t>
            </a:r>
            <a:br>
              <a:rPr lang="en-US" altLang="ja-JP" sz="3600" b="1" i="1" dirty="0">
                <a:latin typeface="Meiryo UI" panose="020B0604030504040204" pitchFamily="50" charset="-128"/>
                <a:ea typeface="Meiryo UI" panose="020B0604030504040204" pitchFamily="50" charset="-128"/>
              </a:rPr>
            </a:br>
            <a:r>
              <a:rPr lang="ja-JP" altLang="en-US" sz="3600" b="1" i="1" dirty="0">
                <a:latin typeface="Meiryo UI" panose="020B0604030504040204" pitchFamily="50" charset="-128"/>
                <a:ea typeface="Meiryo UI" panose="020B0604030504040204" pitchFamily="50" charset="-128"/>
              </a:rPr>
              <a:t>　</a:t>
            </a:r>
            <a:r>
              <a:rPr lang="en-US" altLang="ja-JP" sz="3600" b="1" i="1" dirty="0">
                <a:latin typeface="Meiryo UI" panose="020B0604030504040204" pitchFamily="50" charset="-128"/>
                <a:ea typeface="Meiryo UI" panose="020B0604030504040204" pitchFamily="50" charset="-128"/>
              </a:rPr>
              <a:t>LETTER</a:t>
            </a:r>
            <a:endParaRPr lang="ja-JP" altLang="en-US" sz="3600" b="1" i="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BCE6B491-AEF5-3D30-8E03-87F2877200F3}"/>
              </a:ext>
            </a:extLst>
          </p:cNvPr>
          <p:cNvSpPr/>
          <p:nvPr/>
        </p:nvSpPr>
        <p:spPr>
          <a:xfrm>
            <a:off x="3088888" y="9176011"/>
            <a:ext cx="3477867" cy="3585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b="1" dirty="0">
                <a:latin typeface="Meiryo UI" panose="020B0604030504040204" pitchFamily="50" charset="-128"/>
                <a:ea typeface="Meiryo UI" panose="020B0604030504040204" pitchFamily="50" charset="-128"/>
              </a:rPr>
              <a:t>令和７年度の変更はありません</a:t>
            </a:r>
          </a:p>
        </p:txBody>
      </p:sp>
      <p:sp>
        <p:nvSpPr>
          <p:cNvPr id="19" name="四角形: 角を丸くする 18">
            <a:extLst>
              <a:ext uri="{FF2B5EF4-FFF2-40B4-BE49-F238E27FC236}">
                <a16:creationId xmlns:a16="http://schemas.microsoft.com/office/drawing/2014/main" id="{0B59F1F2-AA53-C12B-E4F8-2B55509D7051}"/>
              </a:ext>
            </a:extLst>
          </p:cNvPr>
          <p:cNvSpPr/>
          <p:nvPr/>
        </p:nvSpPr>
        <p:spPr>
          <a:xfrm>
            <a:off x="743863" y="9176011"/>
            <a:ext cx="1946240" cy="357779"/>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579" b="1" dirty="0">
                <a:latin typeface="Meiryo UI" panose="020B0604030504040204" pitchFamily="50" charset="-128"/>
                <a:ea typeface="Meiryo UI" panose="020B0604030504040204" pitchFamily="50" charset="-128"/>
              </a:rPr>
              <a:t>労災保険料率</a:t>
            </a:r>
          </a:p>
        </p:txBody>
      </p:sp>
      <p:sp>
        <p:nvSpPr>
          <p:cNvPr id="20" name="四角形: 角を丸くする 19">
            <a:extLst>
              <a:ext uri="{FF2B5EF4-FFF2-40B4-BE49-F238E27FC236}">
                <a16:creationId xmlns:a16="http://schemas.microsoft.com/office/drawing/2014/main" id="{0B8773EA-F787-3E4B-0669-969512E230E3}"/>
              </a:ext>
            </a:extLst>
          </p:cNvPr>
          <p:cNvSpPr/>
          <p:nvPr/>
        </p:nvSpPr>
        <p:spPr>
          <a:xfrm>
            <a:off x="743863" y="6772138"/>
            <a:ext cx="1946240" cy="357779"/>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579" b="1" dirty="0">
                <a:latin typeface="Meiryo UI" panose="020B0604030504040204" pitchFamily="50" charset="-128"/>
                <a:ea typeface="Meiryo UI" panose="020B0604030504040204" pitchFamily="50" charset="-128"/>
              </a:rPr>
              <a:t>雇用保険料率</a:t>
            </a:r>
          </a:p>
        </p:txBody>
      </p:sp>
      <p:sp>
        <p:nvSpPr>
          <p:cNvPr id="11" name="四角形: 角を丸くする 10">
            <a:extLst>
              <a:ext uri="{FF2B5EF4-FFF2-40B4-BE49-F238E27FC236}">
                <a16:creationId xmlns:a16="http://schemas.microsoft.com/office/drawing/2014/main" id="{59C2A2B2-A001-11D7-1ECA-1D7797C6DE67}"/>
              </a:ext>
            </a:extLst>
          </p:cNvPr>
          <p:cNvSpPr/>
          <p:nvPr/>
        </p:nvSpPr>
        <p:spPr>
          <a:xfrm>
            <a:off x="743863" y="4134983"/>
            <a:ext cx="1946240" cy="357779"/>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579" b="1" dirty="0">
                <a:latin typeface="Meiryo UI" panose="020B0604030504040204" pitchFamily="50" charset="-128"/>
                <a:ea typeface="Meiryo UI" panose="020B0604030504040204" pitchFamily="50" charset="-128"/>
              </a:rPr>
              <a:t>社会保険料率</a:t>
            </a:r>
          </a:p>
        </p:txBody>
      </p:sp>
      <p:sp>
        <p:nvSpPr>
          <p:cNvPr id="24" name="正方形/長方形 23">
            <a:extLst>
              <a:ext uri="{FF2B5EF4-FFF2-40B4-BE49-F238E27FC236}">
                <a16:creationId xmlns:a16="http://schemas.microsoft.com/office/drawing/2014/main" id="{020E78EA-6771-7357-3CB2-0FBE7AD5D0FC}"/>
              </a:ext>
            </a:extLst>
          </p:cNvPr>
          <p:cNvSpPr/>
          <p:nvPr/>
        </p:nvSpPr>
        <p:spPr>
          <a:xfrm>
            <a:off x="2825791" y="4115796"/>
            <a:ext cx="3893771" cy="3376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2000"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令和</a:t>
            </a:r>
            <a:r>
              <a:rPr kumimoji="1" lang="en-US" altLang="ja-JP" b="1" dirty="0">
                <a:latin typeface="Meiryo UI" panose="020B0604030504040204" pitchFamily="50" charset="-128"/>
                <a:ea typeface="Meiryo UI" panose="020B0604030504040204" pitchFamily="50" charset="-128"/>
              </a:rPr>
              <a:t>7</a:t>
            </a:r>
            <a:r>
              <a:rPr kumimoji="1" lang="ja-JP" altLang="en-US" b="1" dirty="0">
                <a:latin typeface="Meiryo UI" panose="020B0604030504040204" pitchFamily="50" charset="-128"/>
                <a:ea typeface="Meiryo UI" panose="020B0604030504040204" pitchFamily="50" charset="-128"/>
              </a:rPr>
              <a:t>年</a:t>
            </a: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月分から改正されます</a:t>
            </a:r>
            <a:endParaRPr kumimoji="1" lang="ja-JP" altLang="en-US" sz="1754"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1015624B-B732-D00F-2572-989D105D3141}"/>
              </a:ext>
            </a:extLst>
          </p:cNvPr>
          <p:cNvSpPr txBox="1"/>
          <p:nvPr/>
        </p:nvSpPr>
        <p:spPr>
          <a:xfrm>
            <a:off x="752246" y="3353399"/>
            <a:ext cx="6055181" cy="442674"/>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b="1" dirty="0">
                <a:solidFill>
                  <a:schemeClr val="accent3">
                    <a:lumMod val="75000"/>
                  </a:schemeClr>
                </a:solidFill>
                <a:latin typeface="Meiryo UI" panose="020B0604030504040204" pitchFamily="50" charset="-128"/>
                <a:ea typeface="Meiryo UI" panose="020B0604030504040204" pitchFamily="50" charset="-128"/>
              </a:rPr>
              <a:t>社会保険料率・労災保険料率・雇用保険料率の改正</a:t>
            </a:r>
            <a:endParaRPr kumimoji="1" lang="en-US" altLang="ja-JP" sz="2000" b="1" dirty="0">
              <a:solidFill>
                <a:schemeClr val="accent3">
                  <a:lumMod val="75000"/>
                </a:schemeClr>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D4F7392C-6081-CDE9-5665-B8CC98ED2927}"/>
              </a:ext>
            </a:extLst>
          </p:cNvPr>
          <p:cNvSpPr/>
          <p:nvPr/>
        </p:nvSpPr>
        <p:spPr>
          <a:xfrm>
            <a:off x="752246" y="2634986"/>
            <a:ext cx="5900855" cy="5986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en-US" altLang="ja-JP" sz="1400" dirty="0">
                <a:latin typeface="Meiryo UI" panose="020B0604030504040204" pitchFamily="50" charset="-128"/>
                <a:ea typeface="Meiryo UI" panose="020B0604030504040204" pitchFamily="50" charset="-128"/>
              </a:rPr>
              <a:t>2025</a:t>
            </a:r>
            <a:r>
              <a:rPr kumimoji="1" lang="ja-JP" altLang="en-US" sz="1400" dirty="0">
                <a:latin typeface="Meiryo UI" panose="020B0604030504040204" pitchFamily="50" charset="-128"/>
                <a:ea typeface="Meiryo UI" panose="020B0604030504040204" pitchFamily="50" charset="-128"/>
              </a:rPr>
              <a:t>年に予定されている主な法改正をご案内いたします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ご担当者の方はご準備をお願い致します。</a:t>
            </a:r>
            <a:endParaRPr kumimoji="1" lang="en-US" altLang="ja-JP" sz="1400" dirty="0">
              <a:latin typeface="Meiryo UI" panose="020B0604030504040204" pitchFamily="50" charset="-128"/>
              <a:ea typeface="Meiryo UI" panose="020B0604030504040204" pitchFamily="50" charset="-128"/>
            </a:endParaRPr>
          </a:p>
        </p:txBody>
      </p:sp>
      <p:pic>
        <p:nvPicPr>
          <p:cNvPr id="35" name="図 34">
            <a:extLst>
              <a:ext uri="{FF2B5EF4-FFF2-40B4-BE49-F238E27FC236}">
                <a16:creationId xmlns:a16="http://schemas.microsoft.com/office/drawing/2014/main" id="{658B52B1-69AE-AD3B-AEF6-DF8400F0FDAB}"/>
              </a:ext>
            </a:extLst>
          </p:cNvPr>
          <p:cNvPicPr>
            <a:picLocks noChangeAspect="1"/>
          </p:cNvPicPr>
          <p:nvPr/>
        </p:nvPicPr>
        <p:blipFill>
          <a:blip r:embed="rId5"/>
          <a:stretch>
            <a:fillRect/>
          </a:stretch>
        </p:blipFill>
        <p:spPr>
          <a:xfrm>
            <a:off x="1187507" y="9903442"/>
            <a:ext cx="2736306" cy="387753"/>
          </a:xfrm>
          <a:prstGeom prst="rect">
            <a:avLst/>
          </a:prstGeom>
        </p:spPr>
      </p:pic>
      <p:pic>
        <p:nvPicPr>
          <p:cNvPr id="38" name="図 37">
            <a:extLst>
              <a:ext uri="{FF2B5EF4-FFF2-40B4-BE49-F238E27FC236}">
                <a16:creationId xmlns:a16="http://schemas.microsoft.com/office/drawing/2014/main" id="{3F146FB3-58C8-8D02-2E5D-3CCDE1BEA864}"/>
              </a:ext>
            </a:extLst>
          </p:cNvPr>
          <p:cNvPicPr>
            <a:picLocks noChangeAspect="1"/>
          </p:cNvPicPr>
          <p:nvPr/>
        </p:nvPicPr>
        <p:blipFill>
          <a:blip r:embed="rId6"/>
          <a:stretch>
            <a:fillRect/>
          </a:stretch>
        </p:blipFill>
        <p:spPr>
          <a:xfrm>
            <a:off x="3923813" y="9848207"/>
            <a:ext cx="2736306" cy="397598"/>
          </a:xfrm>
          <a:prstGeom prst="rect">
            <a:avLst/>
          </a:prstGeom>
        </p:spPr>
      </p:pic>
    </p:spTree>
    <p:extLst>
      <p:ext uri="{BB962C8B-B14F-4D97-AF65-F5344CB8AC3E}">
        <p14:creationId xmlns:p14="http://schemas.microsoft.com/office/powerpoint/2010/main" val="161410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A2C15E69-9E5C-C354-AE11-5A8B03D1CBC8}"/>
              </a:ext>
            </a:extLst>
          </p:cNvPr>
          <p:cNvGraphicFramePr>
            <a:graphicFrameLocks noGrp="1"/>
          </p:cNvGraphicFramePr>
          <p:nvPr>
            <p:extLst>
              <p:ext uri="{D42A27DB-BD31-4B8C-83A1-F6EECF244321}">
                <p14:modId xmlns:p14="http://schemas.microsoft.com/office/powerpoint/2010/main" val="1216113922"/>
              </p:ext>
            </p:extLst>
          </p:nvPr>
        </p:nvGraphicFramePr>
        <p:xfrm>
          <a:off x="773838" y="5534361"/>
          <a:ext cx="6012000" cy="1983594"/>
        </p:xfrm>
        <a:graphic>
          <a:graphicData uri="http://schemas.openxmlformats.org/drawingml/2006/table">
            <a:tbl>
              <a:tblPr firstRow="1">
                <a:tableStyleId>{69012ECD-51FC-41F1-AA8D-1B2483CD663E}</a:tableStyleId>
              </a:tblPr>
              <a:tblGrid>
                <a:gridCol w="4453602">
                  <a:extLst>
                    <a:ext uri="{9D8B030D-6E8A-4147-A177-3AD203B41FA5}">
                      <a16:colId xmlns:a16="http://schemas.microsoft.com/office/drawing/2014/main" val="3217955996"/>
                    </a:ext>
                  </a:extLst>
                </a:gridCol>
                <a:gridCol w="1558398">
                  <a:extLst>
                    <a:ext uri="{9D8B030D-6E8A-4147-A177-3AD203B41FA5}">
                      <a16:colId xmlns:a16="http://schemas.microsoft.com/office/drawing/2014/main" val="439935628"/>
                    </a:ext>
                  </a:extLst>
                </a:gridCol>
              </a:tblGrid>
              <a:tr h="360000">
                <a:tc>
                  <a:txBody>
                    <a:bodyPr/>
                    <a:lstStyle/>
                    <a:p>
                      <a:pPr algn="ctr">
                        <a:lnSpc>
                          <a:spcPct val="100000"/>
                        </a:lnSpc>
                      </a:pPr>
                      <a:r>
                        <a:rPr lang="ja-JP" altLang="en-US" sz="1600" dirty="0">
                          <a:solidFill>
                            <a:schemeClr val="bg1"/>
                          </a:solidFill>
                          <a:effectLst/>
                          <a:latin typeface="Meiryo UI" panose="020B0604030504040204" pitchFamily="50" charset="-128"/>
                          <a:ea typeface="Meiryo UI" panose="020B0604030504040204" pitchFamily="50" charset="-128"/>
                        </a:rPr>
                        <a:t>介護に関する改正内容</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lnSpc>
                          <a:spcPct val="100000"/>
                        </a:lnSpc>
                      </a:pPr>
                      <a:r>
                        <a:rPr lang="ja-JP" altLang="en-US" sz="1600" b="1" dirty="0">
                          <a:solidFill>
                            <a:schemeClr val="bg1"/>
                          </a:solidFill>
                          <a:effectLst/>
                          <a:latin typeface="Meiryo UI" panose="020B0604030504040204" pitchFamily="50" charset="-128"/>
                          <a:ea typeface="Meiryo UI" panose="020B0604030504040204" pitchFamily="50" charset="-128"/>
                        </a:rPr>
                        <a:t>施行時期</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335101879"/>
                  </a:ext>
                </a:extLst>
              </a:tr>
              <a:tr h="324000">
                <a:tc>
                  <a:txBody>
                    <a:bodyPr/>
                    <a:lstStyle/>
                    <a:p>
                      <a:pPr algn="l">
                        <a:lnSpc>
                          <a:spcPct val="100000"/>
                        </a:lnSpc>
                      </a:pPr>
                      <a:r>
                        <a:rPr lang="en-US" altLang="ja-JP" sz="1200" dirty="0">
                          <a:solidFill>
                            <a:schemeClr val="tx1"/>
                          </a:solidFill>
                          <a:effectLst/>
                          <a:latin typeface="Meiryo UI" panose="020B0604030504040204" pitchFamily="50" charset="-128"/>
                          <a:ea typeface="Meiryo UI" panose="020B0604030504040204" pitchFamily="50" charset="-128"/>
                        </a:rPr>
                        <a:t>1.</a:t>
                      </a:r>
                      <a:r>
                        <a:rPr lang="ja-JP" altLang="en-US" sz="1200" dirty="0">
                          <a:solidFill>
                            <a:schemeClr val="tx1"/>
                          </a:solidFill>
                          <a:effectLst/>
                          <a:latin typeface="Meiryo UI" panose="020B0604030504040204" pitchFamily="50" charset="-128"/>
                          <a:ea typeface="Meiryo UI" panose="020B0604030504040204" pitchFamily="50" charset="-128"/>
                        </a:rPr>
                        <a:t>　介護休暇の見直し</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ja-JP" altLang="en-US" sz="1400" b="1" dirty="0">
                          <a:solidFill>
                            <a:srgbClr val="FF0000"/>
                          </a:solidFill>
                          <a:effectLst/>
                          <a:latin typeface="Meiryo UI" panose="020B0604030504040204" pitchFamily="50" charset="-128"/>
                          <a:ea typeface="Meiryo UI" panose="020B0604030504040204" pitchFamily="50" charset="-128"/>
                        </a:rPr>
                        <a:t>令和</a:t>
                      </a:r>
                      <a:r>
                        <a:rPr lang="en-US" altLang="ja-JP" sz="1400" b="1" dirty="0">
                          <a:solidFill>
                            <a:srgbClr val="FF0000"/>
                          </a:solidFill>
                          <a:effectLst/>
                          <a:latin typeface="Meiryo UI" panose="020B0604030504040204" pitchFamily="50" charset="-128"/>
                          <a:ea typeface="Meiryo UI" panose="020B0604030504040204" pitchFamily="50" charset="-128"/>
                        </a:rPr>
                        <a:t>7</a:t>
                      </a:r>
                      <a:r>
                        <a:rPr lang="ja-JP" altLang="en-US" sz="1400" b="1" dirty="0">
                          <a:solidFill>
                            <a:srgbClr val="FF0000"/>
                          </a:solidFill>
                          <a:effectLst/>
                          <a:latin typeface="Meiryo UI" panose="020B0604030504040204" pitchFamily="50" charset="-128"/>
                          <a:ea typeface="Meiryo UI" panose="020B0604030504040204" pitchFamily="50" charset="-128"/>
                        </a:rPr>
                        <a:t>年</a:t>
                      </a:r>
                      <a:r>
                        <a:rPr lang="en-US" altLang="ja-JP" sz="1400" b="1" dirty="0">
                          <a:solidFill>
                            <a:srgbClr val="FF0000"/>
                          </a:solidFill>
                          <a:effectLst/>
                          <a:latin typeface="Meiryo UI" panose="020B0604030504040204" pitchFamily="50" charset="-128"/>
                          <a:ea typeface="Meiryo UI" panose="020B0604030504040204" pitchFamily="50" charset="-128"/>
                        </a:rPr>
                        <a:t>4</a:t>
                      </a:r>
                      <a:r>
                        <a:rPr lang="ja-JP" altLang="en-US" sz="1400" b="1" dirty="0">
                          <a:solidFill>
                            <a:srgbClr val="FF0000"/>
                          </a:solidFill>
                          <a:effectLst/>
                          <a:latin typeface="Meiryo UI" panose="020B0604030504040204" pitchFamily="50" charset="-128"/>
                          <a:ea typeface="Meiryo UI" panose="020B0604030504040204" pitchFamily="50" charset="-128"/>
                        </a:rPr>
                        <a:t>月</a:t>
                      </a:r>
                      <a:r>
                        <a:rPr lang="en-US" altLang="ja-JP" sz="1400" b="1" dirty="0">
                          <a:solidFill>
                            <a:srgbClr val="FF0000"/>
                          </a:solidFill>
                          <a:effectLst/>
                          <a:latin typeface="Meiryo UI" panose="020B0604030504040204" pitchFamily="50" charset="-128"/>
                          <a:ea typeface="Meiryo UI" panose="020B0604030504040204" pitchFamily="50" charset="-128"/>
                        </a:rPr>
                        <a:t>1</a:t>
                      </a:r>
                      <a:r>
                        <a:rPr lang="ja-JP" altLang="en-US" sz="1400" b="1" dirty="0">
                          <a:solidFill>
                            <a:srgbClr val="FF0000"/>
                          </a:solidFill>
                          <a:effectLst/>
                          <a:latin typeface="Meiryo UI" panose="020B0604030504040204" pitchFamily="50" charset="-128"/>
                          <a:ea typeface="Meiryo UI" panose="020B0604030504040204" pitchFamily="50" charset="-128"/>
                        </a:rPr>
                        <a:t>日</a:t>
                      </a:r>
                    </a:p>
                    <a:p>
                      <a:pPr algn="ctr">
                        <a:lnSpc>
                          <a:spcPct val="100000"/>
                        </a:lnSpc>
                      </a:pPr>
                      <a:endParaRPr lang="ja-JP" altLang="en-US" sz="1200" b="1" dirty="0">
                        <a:solidFill>
                          <a:srgbClr val="FF0000"/>
                        </a:solidFill>
                        <a:effectLst/>
                        <a:latin typeface="Meiryo UI" panose="020B0604030504040204" pitchFamily="50" charset="-128"/>
                        <a:ea typeface="Meiryo UI" panose="020B0604030504040204" pitchFamily="50" charset="-128"/>
                      </a:endParaRP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395218"/>
                  </a:ext>
                </a:extLst>
              </a:tr>
              <a:tr h="324000">
                <a:tc>
                  <a:txBody>
                    <a:bodyPr/>
                    <a:lstStyle/>
                    <a:p>
                      <a:pPr algn="l">
                        <a:lnSpc>
                          <a:spcPct val="100000"/>
                        </a:lnSpc>
                      </a:pPr>
                      <a:r>
                        <a:rPr lang="en-US" altLang="ja-JP" sz="1200" dirty="0">
                          <a:solidFill>
                            <a:schemeClr val="tx1"/>
                          </a:solidFill>
                          <a:effectLst/>
                          <a:latin typeface="Meiryo UI" panose="020B0604030504040204" pitchFamily="50" charset="-128"/>
                          <a:ea typeface="Meiryo UI" panose="020B0604030504040204" pitchFamily="50" charset="-128"/>
                        </a:rPr>
                        <a:t>2.</a:t>
                      </a:r>
                      <a:r>
                        <a:rPr lang="ja-JP" altLang="en-US" sz="1200" dirty="0">
                          <a:solidFill>
                            <a:schemeClr val="tx1"/>
                          </a:solidFill>
                          <a:effectLst/>
                          <a:latin typeface="Meiryo UI" panose="020B0604030504040204" pitchFamily="50" charset="-128"/>
                          <a:ea typeface="Meiryo UI" panose="020B0604030504040204" pitchFamily="50" charset="-128"/>
                        </a:rPr>
                        <a:t>　介護両立支援制度等の個別周知・意向確認の</a:t>
                      </a:r>
                      <a:r>
                        <a:rPr lang="ja-JP" altLang="en-US" sz="1200" b="1" dirty="0">
                          <a:solidFill>
                            <a:srgbClr val="FF0000"/>
                          </a:solidFill>
                          <a:effectLst/>
                          <a:latin typeface="Meiryo UI" panose="020B0604030504040204" pitchFamily="50" charset="-128"/>
                          <a:ea typeface="Meiryo UI" panose="020B0604030504040204" pitchFamily="50" charset="-128"/>
                        </a:rPr>
                        <a:t>義務付け</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053142890"/>
                  </a:ext>
                </a:extLst>
              </a:tr>
              <a:tr h="324000">
                <a:tc>
                  <a:txBody>
                    <a:bodyPr/>
                    <a:lstStyle/>
                    <a:p>
                      <a:pPr algn="l">
                        <a:lnSpc>
                          <a:spcPct val="100000"/>
                        </a:lnSpc>
                      </a:pPr>
                      <a:r>
                        <a:rPr lang="en-US" altLang="ja-JP" sz="1200" dirty="0">
                          <a:solidFill>
                            <a:schemeClr val="tx1"/>
                          </a:solidFill>
                          <a:effectLst/>
                          <a:latin typeface="Meiryo UI" panose="020B0604030504040204" pitchFamily="50" charset="-128"/>
                          <a:ea typeface="Meiryo UI" panose="020B0604030504040204" pitchFamily="50" charset="-128"/>
                        </a:rPr>
                        <a:t>3.</a:t>
                      </a:r>
                      <a:r>
                        <a:rPr lang="ja-JP" altLang="en-US" sz="1200" dirty="0">
                          <a:solidFill>
                            <a:schemeClr val="tx1"/>
                          </a:solidFill>
                          <a:effectLst/>
                          <a:latin typeface="Meiryo UI" panose="020B0604030504040204" pitchFamily="50" charset="-128"/>
                          <a:ea typeface="Meiryo UI" panose="020B0604030504040204" pitchFamily="50" charset="-128"/>
                        </a:rPr>
                        <a:t>　介護良質支援制度等の早期の情報提供の</a:t>
                      </a:r>
                      <a:r>
                        <a:rPr lang="ja-JP" altLang="en-US" sz="1200" b="1" dirty="0">
                          <a:solidFill>
                            <a:srgbClr val="FF0000"/>
                          </a:solidFill>
                          <a:effectLst/>
                          <a:latin typeface="Meiryo UI" panose="020B0604030504040204" pitchFamily="50" charset="-128"/>
                          <a:ea typeface="Meiryo UI" panose="020B0604030504040204" pitchFamily="50" charset="-128"/>
                        </a:rPr>
                        <a:t>義務付け</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542875059"/>
                  </a:ext>
                </a:extLst>
              </a:tr>
              <a:tr h="324000">
                <a:tc>
                  <a:txBody>
                    <a:bodyPr/>
                    <a:lstStyle/>
                    <a:p>
                      <a:pPr algn="l">
                        <a:lnSpc>
                          <a:spcPct val="100000"/>
                        </a:lnSpc>
                      </a:pPr>
                      <a:r>
                        <a:rPr lang="en-US" altLang="ja-JP" sz="1200" dirty="0">
                          <a:solidFill>
                            <a:schemeClr val="tx1"/>
                          </a:solidFill>
                          <a:effectLst/>
                          <a:latin typeface="Meiryo UI" panose="020B0604030504040204" pitchFamily="50" charset="-128"/>
                          <a:ea typeface="Meiryo UI" panose="020B0604030504040204" pitchFamily="50" charset="-128"/>
                        </a:rPr>
                        <a:t>4.</a:t>
                      </a:r>
                      <a:r>
                        <a:rPr lang="ja-JP" altLang="en-US" sz="1200" dirty="0">
                          <a:solidFill>
                            <a:schemeClr val="tx1"/>
                          </a:solidFill>
                          <a:effectLst/>
                          <a:latin typeface="Meiryo UI" panose="020B0604030504040204" pitchFamily="50" charset="-128"/>
                          <a:ea typeface="Meiryo UI" panose="020B0604030504040204" pitchFamily="50" charset="-128"/>
                        </a:rPr>
                        <a:t>　介護両立支援制度等を利用しやすい雇用環境設備の</a:t>
                      </a:r>
                      <a:r>
                        <a:rPr lang="ja-JP" altLang="en-US" sz="1200" b="1" dirty="0">
                          <a:solidFill>
                            <a:srgbClr val="FF0000"/>
                          </a:solidFill>
                          <a:effectLst/>
                          <a:latin typeface="Meiryo UI" panose="020B0604030504040204" pitchFamily="50" charset="-128"/>
                          <a:ea typeface="Meiryo UI" panose="020B0604030504040204" pitchFamily="50" charset="-128"/>
                        </a:rPr>
                        <a:t>義務付け</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234971458"/>
                  </a:ext>
                </a:extLst>
              </a:tr>
              <a:tr h="324000">
                <a:tc>
                  <a:txBody>
                    <a:bodyPr/>
                    <a:lstStyle/>
                    <a:p>
                      <a:pPr algn="l">
                        <a:lnSpc>
                          <a:spcPct val="100000"/>
                        </a:lnSpc>
                      </a:pPr>
                      <a:r>
                        <a:rPr lang="en-US" altLang="ja-JP" sz="1200" dirty="0">
                          <a:solidFill>
                            <a:schemeClr val="tx1"/>
                          </a:solidFill>
                          <a:effectLst/>
                          <a:latin typeface="Meiryo UI" panose="020B0604030504040204" pitchFamily="50" charset="-128"/>
                          <a:ea typeface="Meiryo UI" panose="020B0604030504040204" pitchFamily="50" charset="-128"/>
                        </a:rPr>
                        <a:t>5.</a:t>
                      </a:r>
                      <a:r>
                        <a:rPr lang="ja-JP" altLang="en-US" sz="1200" dirty="0">
                          <a:solidFill>
                            <a:schemeClr val="tx1"/>
                          </a:solidFill>
                          <a:effectLst/>
                          <a:latin typeface="Meiryo UI" panose="020B0604030504040204" pitchFamily="50" charset="-128"/>
                          <a:ea typeface="Meiryo UI" panose="020B0604030504040204" pitchFamily="50" charset="-128"/>
                        </a:rPr>
                        <a:t>　介護期の在宅勤務等の努力義務化</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79487202"/>
                  </a:ext>
                </a:extLst>
              </a:tr>
            </a:tbl>
          </a:graphicData>
        </a:graphic>
      </p:graphicFrame>
      <p:sp>
        <p:nvSpPr>
          <p:cNvPr id="7" name="テキスト ボックス 6">
            <a:extLst>
              <a:ext uri="{FF2B5EF4-FFF2-40B4-BE49-F238E27FC236}">
                <a16:creationId xmlns:a16="http://schemas.microsoft.com/office/drawing/2014/main" id="{6FFDF594-2D2A-7D49-6A84-7A4B23C312F2}"/>
              </a:ext>
            </a:extLst>
          </p:cNvPr>
          <p:cNvSpPr txBox="1"/>
          <p:nvPr/>
        </p:nvSpPr>
        <p:spPr>
          <a:xfrm>
            <a:off x="705218" y="1567631"/>
            <a:ext cx="6261966" cy="692497"/>
          </a:xfrm>
          <a:prstGeom prst="rect">
            <a:avLst/>
          </a:prstGeom>
          <a:noFill/>
        </p:spPr>
        <p:txBody>
          <a:bodyPr wrap="square" bIns="0" rtlCol="0">
            <a:spAutoFit/>
          </a:bodyPr>
          <a:lstStyle/>
          <a:p>
            <a:r>
              <a:rPr kumimoji="1" lang="ja-JP" altLang="en-US" sz="1228"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今回の改正は、男女とも仕事と育児・介護を</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両立できるように</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、休みやすくし、また、柔軟に働きやすくするための措置が拡充され</a:t>
            </a:r>
            <a:r>
              <a:rPr kumimoji="1" lang="en-US" altLang="ja-JP" sz="1400" dirty="0">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令和７年４月１日と</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月１日と２段階の改正</a:t>
            </a:r>
            <a:r>
              <a:rPr kumimoji="1" lang="ja-JP" altLang="en-US" sz="1400" dirty="0">
                <a:latin typeface="Meiryo UI" panose="020B0604030504040204" pitchFamily="50" charset="-128"/>
                <a:ea typeface="Meiryo UI" panose="020B0604030504040204" pitchFamily="50" charset="-128"/>
              </a:rPr>
              <a:t>を行う必要があります</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298D93D7-BE31-1C79-7920-E9BB023312F6}"/>
              </a:ext>
            </a:extLst>
          </p:cNvPr>
          <p:cNvGraphicFramePr>
            <a:graphicFrameLocks noGrp="1"/>
          </p:cNvGraphicFramePr>
          <p:nvPr>
            <p:extLst>
              <p:ext uri="{D42A27DB-BD31-4B8C-83A1-F6EECF244321}">
                <p14:modId xmlns:p14="http://schemas.microsoft.com/office/powerpoint/2010/main" val="1617292993"/>
              </p:ext>
            </p:extLst>
          </p:nvPr>
        </p:nvGraphicFramePr>
        <p:xfrm>
          <a:off x="773838" y="7859000"/>
          <a:ext cx="6012000" cy="1335594"/>
        </p:xfrm>
        <a:graphic>
          <a:graphicData uri="http://schemas.openxmlformats.org/drawingml/2006/table">
            <a:tbl>
              <a:tblPr firstRow="1">
                <a:tableStyleId>{69012ECD-51FC-41F1-AA8D-1B2483CD663E}</a:tableStyleId>
              </a:tblPr>
              <a:tblGrid>
                <a:gridCol w="4468757">
                  <a:extLst>
                    <a:ext uri="{9D8B030D-6E8A-4147-A177-3AD203B41FA5}">
                      <a16:colId xmlns:a16="http://schemas.microsoft.com/office/drawing/2014/main" val="3217955996"/>
                    </a:ext>
                  </a:extLst>
                </a:gridCol>
                <a:gridCol w="1543243">
                  <a:extLst>
                    <a:ext uri="{9D8B030D-6E8A-4147-A177-3AD203B41FA5}">
                      <a16:colId xmlns:a16="http://schemas.microsoft.com/office/drawing/2014/main" val="439935628"/>
                    </a:ext>
                  </a:extLst>
                </a:gridCol>
              </a:tblGrid>
              <a:tr h="360000">
                <a:tc>
                  <a:txBody>
                    <a:bodyPr/>
                    <a:lstStyle/>
                    <a:p>
                      <a:pPr algn="ctr">
                        <a:lnSpc>
                          <a:spcPct val="100000"/>
                        </a:lnSpc>
                      </a:pPr>
                      <a:r>
                        <a:rPr lang="ja-JP" altLang="en-US" sz="1600" dirty="0">
                          <a:solidFill>
                            <a:schemeClr val="bg1"/>
                          </a:solidFill>
                          <a:effectLst/>
                          <a:latin typeface="Meiryo UI" panose="020B0604030504040204" pitchFamily="50" charset="-128"/>
                          <a:ea typeface="Meiryo UI" panose="020B0604030504040204" pitchFamily="50" charset="-128"/>
                        </a:rPr>
                        <a:t>雇用保険法の改正内容</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lnSpc>
                          <a:spcPct val="100000"/>
                        </a:lnSpc>
                      </a:pPr>
                      <a:r>
                        <a:rPr lang="ja-JP" altLang="en-US" sz="1600" dirty="0">
                          <a:solidFill>
                            <a:schemeClr val="bg1"/>
                          </a:solidFill>
                          <a:effectLst/>
                          <a:latin typeface="Meiryo UI" panose="020B0604030504040204" pitchFamily="50" charset="-128"/>
                          <a:ea typeface="Meiryo UI" panose="020B0604030504040204" pitchFamily="50" charset="-128"/>
                        </a:rPr>
                        <a:t>施行時期</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335101879"/>
                  </a:ext>
                </a:extLst>
              </a:tr>
              <a:tr h="324000">
                <a:tc>
                  <a:txBody>
                    <a:bodyPr/>
                    <a:lstStyle/>
                    <a:p>
                      <a:pPr algn="l">
                        <a:lnSpc>
                          <a:spcPct val="100000"/>
                        </a:lnSpc>
                      </a:pPr>
                      <a:r>
                        <a:rPr lang="en-US" altLang="ja-JP" sz="1200" dirty="0">
                          <a:solidFill>
                            <a:schemeClr val="tx1"/>
                          </a:solidFill>
                          <a:effectLst/>
                          <a:latin typeface="Meiryo UI" panose="020B0604030504040204" pitchFamily="50" charset="-128"/>
                          <a:ea typeface="Meiryo UI" panose="020B0604030504040204" pitchFamily="50" charset="-128"/>
                        </a:rPr>
                        <a:t>1.</a:t>
                      </a:r>
                      <a:r>
                        <a:rPr lang="ja-JP" altLang="en-US" sz="1200" dirty="0">
                          <a:solidFill>
                            <a:schemeClr val="tx1"/>
                          </a:solidFill>
                          <a:effectLst/>
                          <a:latin typeface="Meiryo UI" panose="020B0604030504040204" pitchFamily="50" charset="-128"/>
                          <a:ea typeface="Meiryo UI" panose="020B0604030504040204" pitchFamily="50" charset="-128"/>
                        </a:rPr>
                        <a:t>　出生後休業支援給付金の創設</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ja-JP" altLang="en-US" sz="1400" b="1" dirty="0">
                          <a:solidFill>
                            <a:srgbClr val="FF0000"/>
                          </a:solidFill>
                          <a:effectLst/>
                          <a:latin typeface="Meiryo UI" panose="020B0604030504040204" pitchFamily="50" charset="-128"/>
                          <a:ea typeface="Meiryo UI" panose="020B0604030504040204" pitchFamily="50" charset="-128"/>
                        </a:rPr>
                        <a:t>令和</a:t>
                      </a:r>
                      <a:r>
                        <a:rPr lang="en-US" altLang="ja-JP" sz="1400" b="1" dirty="0">
                          <a:solidFill>
                            <a:srgbClr val="FF0000"/>
                          </a:solidFill>
                          <a:effectLst/>
                          <a:latin typeface="Meiryo UI" panose="020B0604030504040204" pitchFamily="50" charset="-128"/>
                          <a:ea typeface="Meiryo UI" panose="020B0604030504040204" pitchFamily="50" charset="-128"/>
                        </a:rPr>
                        <a:t>7</a:t>
                      </a:r>
                      <a:r>
                        <a:rPr lang="ja-JP" altLang="en-US" sz="1400" b="1" dirty="0">
                          <a:solidFill>
                            <a:srgbClr val="FF0000"/>
                          </a:solidFill>
                          <a:effectLst/>
                          <a:latin typeface="Meiryo UI" panose="020B0604030504040204" pitchFamily="50" charset="-128"/>
                          <a:ea typeface="Meiryo UI" panose="020B0604030504040204" pitchFamily="50" charset="-128"/>
                        </a:rPr>
                        <a:t>年</a:t>
                      </a:r>
                      <a:r>
                        <a:rPr lang="en-US" altLang="ja-JP" sz="1400" b="1" dirty="0">
                          <a:solidFill>
                            <a:srgbClr val="FF0000"/>
                          </a:solidFill>
                          <a:effectLst/>
                          <a:latin typeface="Meiryo UI" panose="020B0604030504040204" pitchFamily="50" charset="-128"/>
                          <a:ea typeface="Meiryo UI" panose="020B0604030504040204" pitchFamily="50" charset="-128"/>
                        </a:rPr>
                        <a:t>4</a:t>
                      </a:r>
                      <a:r>
                        <a:rPr lang="ja-JP" altLang="en-US" sz="1400" b="1" dirty="0">
                          <a:solidFill>
                            <a:srgbClr val="FF0000"/>
                          </a:solidFill>
                          <a:effectLst/>
                          <a:latin typeface="Meiryo UI" panose="020B0604030504040204" pitchFamily="50" charset="-128"/>
                          <a:ea typeface="Meiryo UI" panose="020B0604030504040204" pitchFamily="50" charset="-128"/>
                        </a:rPr>
                        <a:t>月</a:t>
                      </a:r>
                      <a:r>
                        <a:rPr lang="en-US" altLang="ja-JP" sz="1400" b="1" dirty="0">
                          <a:solidFill>
                            <a:srgbClr val="FF0000"/>
                          </a:solidFill>
                          <a:effectLst/>
                          <a:latin typeface="Meiryo UI" panose="020B0604030504040204" pitchFamily="50" charset="-128"/>
                          <a:ea typeface="Meiryo UI" panose="020B0604030504040204" pitchFamily="50" charset="-128"/>
                        </a:rPr>
                        <a:t>1</a:t>
                      </a:r>
                      <a:r>
                        <a:rPr lang="ja-JP" altLang="en-US" sz="1400" b="1" dirty="0">
                          <a:solidFill>
                            <a:srgbClr val="FF0000"/>
                          </a:solidFill>
                          <a:effectLst/>
                          <a:latin typeface="Meiryo UI" panose="020B0604030504040204" pitchFamily="50" charset="-128"/>
                          <a:ea typeface="Meiryo UI" panose="020B0604030504040204" pitchFamily="50" charset="-128"/>
                        </a:rPr>
                        <a:t>日</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395218"/>
                  </a:ext>
                </a:extLst>
              </a:tr>
              <a:tr h="324000">
                <a:tc>
                  <a:txBody>
                    <a:bodyPr/>
                    <a:lstStyle/>
                    <a:p>
                      <a:pPr algn="l">
                        <a:lnSpc>
                          <a:spcPct val="100000"/>
                        </a:lnSpc>
                      </a:pPr>
                      <a:r>
                        <a:rPr lang="en-US" altLang="ja-JP" sz="1200" dirty="0">
                          <a:solidFill>
                            <a:schemeClr val="tx1"/>
                          </a:solidFill>
                          <a:effectLst/>
                          <a:latin typeface="Meiryo UI" panose="020B0604030504040204" pitchFamily="50" charset="-128"/>
                          <a:ea typeface="Meiryo UI" panose="020B0604030504040204" pitchFamily="50" charset="-128"/>
                        </a:rPr>
                        <a:t>2.</a:t>
                      </a:r>
                      <a:r>
                        <a:rPr lang="ja-JP" altLang="en-US" sz="1200" dirty="0">
                          <a:solidFill>
                            <a:schemeClr val="tx1"/>
                          </a:solidFill>
                          <a:effectLst/>
                          <a:latin typeface="Meiryo UI" panose="020B0604030504040204" pitchFamily="50" charset="-128"/>
                          <a:ea typeface="Meiryo UI" panose="020B0604030504040204" pitchFamily="50" charset="-128"/>
                        </a:rPr>
                        <a:t>　育児時短就業給付金の創設</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053142890"/>
                  </a:ext>
                </a:extLst>
              </a:tr>
              <a:tr h="324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effectLst/>
                          <a:latin typeface="Meiryo UI" panose="020B0604030504040204" pitchFamily="50" charset="-128"/>
                          <a:ea typeface="Meiryo UI" panose="020B0604030504040204" pitchFamily="50" charset="-128"/>
                        </a:rPr>
                        <a:t>3.</a:t>
                      </a:r>
                      <a:r>
                        <a:rPr lang="ja-JP" altLang="en-US" sz="1200" dirty="0">
                          <a:solidFill>
                            <a:schemeClr val="tx1"/>
                          </a:solidFill>
                          <a:effectLst/>
                          <a:latin typeface="Meiryo UI" panose="020B0604030504040204" pitchFamily="50" charset="-128"/>
                          <a:ea typeface="Meiryo UI" panose="020B0604030504040204" pitchFamily="50" charset="-128"/>
                        </a:rPr>
                        <a:t>　</a:t>
                      </a:r>
                      <a:r>
                        <a:rPr kumimoji="1" lang="ja-JP" altLang="en-US" sz="1200" b="0" kern="1200" dirty="0">
                          <a:solidFill>
                            <a:schemeClr val="tx1"/>
                          </a:solidFill>
                          <a:effectLst/>
                          <a:latin typeface="Meiryo UI" panose="020B0604030504040204" pitchFamily="50" charset="-128"/>
                          <a:ea typeface="Meiryo UI" panose="020B0604030504040204" pitchFamily="50" charset="-128"/>
                        </a:rPr>
                        <a:t>高年齢雇用継続給付の支給率の変更</a:t>
                      </a:r>
                      <a:endParaRPr kumimoji="1" lang="ja-JP" altLang="en-US" sz="1200" b="1" i="0" kern="1200" dirty="0">
                        <a:solidFill>
                          <a:schemeClr val="tx1"/>
                        </a:solidFill>
                        <a:effectLst/>
                        <a:latin typeface="Meiryo UI" panose="020B0604030504040204" pitchFamily="50" charset="-128"/>
                        <a:ea typeface="Meiryo UI" panose="020B0604030504040204" pitchFamily="50" charset="-128"/>
                        <a:cs typeface="+mn-cs"/>
                      </a:endParaRP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542875059"/>
                  </a:ext>
                </a:extLst>
              </a:tr>
            </a:tbl>
          </a:graphicData>
        </a:graphic>
      </p:graphicFrame>
      <p:sp>
        <p:nvSpPr>
          <p:cNvPr id="9" name="テキスト ボックス 8">
            <a:extLst>
              <a:ext uri="{FF2B5EF4-FFF2-40B4-BE49-F238E27FC236}">
                <a16:creationId xmlns:a16="http://schemas.microsoft.com/office/drawing/2014/main" id="{F5729BA8-663A-D630-DFBE-CF9BA499D7DE}"/>
              </a:ext>
            </a:extLst>
          </p:cNvPr>
          <p:cNvSpPr txBox="1"/>
          <p:nvPr/>
        </p:nvSpPr>
        <p:spPr>
          <a:xfrm>
            <a:off x="1452140" y="1078720"/>
            <a:ext cx="4744492" cy="442674"/>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b="1" dirty="0">
                <a:solidFill>
                  <a:schemeClr val="accent3">
                    <a:lumMod val="75000"/>
                  </a:schemeClr>
                </a:solidFill>
                <a:latin typeface="Meiryo UI" panose="020B0604030504040204" pitchFamily="50" charset="-128"/>
                <a:ea typeface="Meiryo UI" panose="020B0604030504040204" pitchFamily="50" charset="-128"/>
              </a:rPr>
              <a:t>育児・介護休業法の改正</a:t>
            </a:r>
            <a:endParaRPr kumimoji="1" lang="en-US" altLang="ja-JP" sz="2000" b="1" dirty="0">
              <a:solidFill>
                <a:schemeClr val="accent3">
                  <a:lumMod val="75000"/>
                </a:schemeClr>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F4913325-DE73-3076-8C41-685DFE549B17}"/>
              </a:ext>
            </a:extLst>
          </p:cNvPr>
          <p:cNvSpPr/>
          <p:nvPr/>
        </p:nvSpPr>
        <p:spPr>
          <a:xfrm>
            <a:off x="671147" y="9347599"/>
            <a:ext cx="6306477" cy="11004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 　改正事項が多岐わたりますので、厚生労働省が公表する書式やリーフレット等で最新情報をご確認いただき、施行日までに体制の見直し、就業規則等の規程の整備する必要があります。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出産や介護休業の予定がある従業員がいましたら、当社アグスへご連絡ください。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事業所を支援する助成金等をご案内させていただきます。</a:t>
            </a:r>
            <a:r>
              <a:rPr kumimoji="1" lang="en-US" altLang="ja-JP" sz="1400" dirty="0">
                <a:solidFill>
                  <a:schemeClr val="tx1"/>
                </a:solidFill>
                <a:latin typeface="Meiryo UI" panose="020B0604030504040204" pitchFamily="50" charset="-128"/>
                <a:ea typeface="Meiryo UI" panose="020B0604030504040204" pitchFamily="50" charset="-128"/>
              </a:rPr>
              <a:t>	</a:t>
            </a:r>
            <a:endParaRPr kumimoji="1" lang="ja-JP" altLang="en-US" dirty="0">
              <a:solidFill>
                <a:schemeClr val="tx1"/>
              </a:solidFill>
            </a:endParaRPr>
          </a:p>
        </p:txBody>
      </p:sp>
      <p:graphicFrame>
        <p:nvGraphicFramePr>
          <p:cNvPr id="4" name="表 3">
            <a:extLst>
              <a:ext uri="{FF2B5EF4-FFF2-40B4-BE49-F238E27FC236}">
                <a16:creationId xmlns:a16="http://schemas.microsoft.com/office/drawing/2014/main" id="{86ED41B7-F212-521B-1E09-D9CB757686A0}"/>
              </a:ext>
            </a:extLst>
          </p:cNvPr>
          <p:cNvGraphicFramePr>
            <a:graphicFrameLocks noGrp="1"/>
          </p:cNvGraphicFramePr>
          <p:nvPr>
            <p:extLst>
              <p:ext uri="{D42A27DB-BD31-4B8C-83A1-F6EECF244321}">
                <p14:modId xmlns:p14="http://schemas.microsoft.com/office/powerpoint/2010/main" val="2953708583"/>
              </p:ext>
            </p:extLst>
          </p:nvPr>
        </p:nvGraphicFramePr>
        <p:xfrm>
          <a:off x="773838" y="2519691"/>
          <a:ext cx="6012000" cy="2631594"/>
        </p:xfrm>
        <a:graphic>
          <a:graphicData uri="http://schemas.openxmlformats.org/drawingml/2006/table">
            <a:tbl>
              <a:tblPr firstRow="1">
                <a:tableStyleId>{69012ECD-51FC-41F1-AA8D-1B2483CD663E}</a:tableStyleId>
              </a:tblPr>
              <a:tblGrid>
                <a:gridCol w="4473335">
                  <a:extLst>
                    <a:ext uri="{9D8B030D-6E8A-4147-A177-3AD203B41FA5}">
                      <a16:colId xmlns:a16="http://schemas.microsoft.com/office/drawing/2014/main" val="3217955996"/>
                    </a:ext>
                  </a:extLst>
                </a:gridCol>
                <a:gridCol w="1538665">
                  <a:extLst>
                    <a:ext uri="{9D8B030D-6E8A-4147-A177-3AD203B41FA5}">
                      <a16:colId xmlns:a16="http://schemas.microsoft.com/office/drawing/2014/main" val="439935628"/>
                    </a:ext>
                  </a:extLst>
                </a:gridCol>
              </a:tblGrid>
              <a:tr h="360000">
                <a:tc>
                  <a:txBody>
                    <a:bodyPr/>
                    <a:lstStyle/>
                    <a:p>
                      <a:pPr algn="ctr">
                        <a:lnSpc>
                          <a:spcPct val="100000"/>
                        </a:lnSpc>
                      </a:pPr>
                      <a:r>
                        <a:rPr lang="ja-JP" altLang="en-US" sz="1600" dirty="0">
                          <a:solidFill>
                            <a:schemeClr val="bg1"/>
                          </a:solidFill>
                          <a:effectLst/>
                          <a:latin typeface="Meiryo UI" panose="020B0604030504040204" pitchFamily="50" charset="-128"/>
                          <a:ea typeface="Meiryo UI" panose="020B0604030504040204" pitchFamily="50" charset="-128"/>
                        </a:rPr>
                        <a:t>育児に関する改正内容</a:t>
                      </a:r>
                    </a:p>
                  </a:txBody>
                  <a:tcPr marL="119753" marR="119753" marT="59877" marB="59877" anchor="ctr">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lnSpc>
                          <a:spcPct val="100000"/>
                        </a:lnSpc>
                      </a:pPr>
                      <a:r>
                        <a:rPr lang="ja-JP" altLang="en-US" sz="1600" b="1" dirty="0">
                          <a:solidFill>
                            <a:schemeClr val="bg1"/>
                          </a:solidFill>
                          <a:effectLst/>
                          <a:latin typeface="Meiryo UI" panose="020B0604030504040204" pitchFamily="50" charset="-128"/>
                          <a:ea typeface="Meiryo UI" panose="020B0604030504040204" pitchFamily="50" charset="-128"/>
                        </a:rPr>
                        <a:t>施行時期</a:t>
                      </a:r>
                    </a:p>
                  </a:txBody>
                  <a:tcPr marL="119753" marR="119753" marT="59877" marB="59877" anchor="ctr">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335101879"/>
                  </a:ext>
                </a:extLst>
              </a:tr>
              <a:tr h="324000">
                <a:tc>
                  <a:txBody>
                    <a:bodyPr/>
                    <a:lstStyle/>
                    <a:p>
                      <a:pPr algn="l">
                        <a:lnSpc>
                          <a:spcPct val="100000"/>
                        </a:lnSpc>
                      </a:pPr>
                      <a:r>
                        <a:rPr lang="en-US" altLang="ja-JP" sz="1200" b="0" dirty="0">
                          <a:solidFill>
                            <a:schemeClr val="tx1"/>
                          </a:solidFill>
                          <a:effectLst/>
                          <a:latin typeface="Meiryo UI" panose="020B0604030504040204" pitchFamily="50" charset="-128"/>
                          <a:ea typeface="Meiryo UI" panose="020B0604030504040204" pitchFamily="50" charset="-128"/>
                        </a:rPr>
                        <a:t>1.</a:t>
                      </a:r>
                      <a:r>
                        <a:rPr lang="ja-JP" altLang="en-US" sz="1200" b="0" dirty="0">
                          <a:solidFill>
                            <a:schemeClr val="tx1"/>
                          </a:solidFill>
                          <a:effectLst/>
                          <a:latin typeface="Meiryo UI" panose="020B0604030504040204" pitchFamily="50" charset="-128"/>
                          <a:ea typeface="Meiryo UI" panose="020B0604030504040204" pitchFamily="50" charset="-128"/>
                        </a:rPr>
                        <a:t>　子の看護休暇の見直し</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lnSpc>
                          <a:spcPct val="100000"/>
                        </a:lnSpc>
                      </a:pPr>
                      <a:r>
                        <a:rPr lang="ja-JP" altLang="en-US" sz="1400" b="1" dirty="0">
                          <a:solidFill>
                            <a:srgbClr val="FF0000"/>
                          </a:solidFill>
                          <a:effectLst/>
                          <a:latin typeface="Meiryo UI" panose="020B0604030504040204" pitchFamily="50" charset="-128"/>
                          <a:ea typeface="Meiryo UI" panose="020B0604030504040204" pitchFamily="50" charset="-128"/>
                        </a:rPr>
                        <a:t>令和</a:t>
                      </a:r>
                      <a:r>
                        <a:rPr lang="en-US" altLang="ja-JP" sz="1400" b="1" dirty="0">
                          <a:solidFill>
                            <a:srgbClr val="FF0000"/>
                          </a:solidFill>
                          <a:effectLst/>
                          <a:latin typeface="Meiryo UI" panose="020B0604030504040204" pitchFamily="50" charset="-128"/>
                          <a:ea typeface="Meiryo UI" panose="020B0604030504040204" pitchFamily="50" charset="-128"/>
                        </a:rPr>
                        <a:t>7</a:t>
                      </a:r>
                      <a:r>
                        <a:rPr lang="ja-JP" altLang="en-US" sz="1400" b="1" dirty="0">
                          <a:solidFill>
                            <a:srgbClr val="FF0000"/>
                          </a:solidFill>
                          <a:effectLst/>
                          <a:latin typeface="Meiryo UI" panose="020B0604030504040204" pitchFamily="50" charset="-128"/>
                          <a:ea typeface="Meiryo UI" panose="020B0604030504040204" pitchFamily="50" charset="-128"/>
                        </a:rPr>
                        <a:t>年</a:t>
                      </a:r>
                      <a:r>
                        <a:rPr lang="en-US" altLang="ja-JP" sz="1400" b="1" dirty="0">
                          <a:solidFill>
                            <a:srgbClr val="FF0000"/>
                          </a:solidFill>
                          <a:effectLst/>
                          <a:latin typeface="Meiryo UI" panose="020B0604030504040204" pitchFamily="50" charset="-128"/>
                          <a:ea typeface="Meiryo UI" panose="020B0604030504040204" pitchFamily="50" charset="-128"/>
                        </a:rPr>
                        <a:t>4</a:t>
                      </a:r>
                      <a:r>
                        <a:rPr lang="ja-JP" altLang="en-US" sz="1400" b="1" dirty="0">
                          <a:solidFill>
                            <a:srgbClr val="FF0000"/>
                          </a:solidFill>
                          <a:effectLst/>
                          <a:latin typeface="Meiryo UI" panose="020B0604030504040204" pitchFamily="50" charset="-128"/>
                          <a:ea typeface="Meiryo UI" panose="020B0604030504040204" pitchFamily="50" charset="-128"/>
                        </a:rPr>
                        <a:t>月</a:t>
                      </a:r>
                      <a:r>
                        <a:rPr lang="en-US" altLang="ja-JP" sz="1400" b="1" dirty="0">
                          <a:solidFill>
                            <a:srgbClr val="FF0000"/>
                          </a:solidFill>
                          <a:effectLst/>
                          <a:latin typeface="Meiryo UI" panose="020B0604030504040204" pitchFamily="50" charset="-128"/>
                          <a:ea typeface="Meiryo UI" panose="020B0604030504040204" pitchFamily="50" charset="-128"/>
                        </a:rPr>
                        <a:t>1</a:t>
                      </a:r>
                      <a:r>
                        <a:rPr lang="ja-JP" altLang="en-US" sz="1400" b="1" dirty="0">
                          <a:solidFill>
                            <a:srgbClr val="FF0000"/>
                          </a:solidFill>
                          <a:effectLst/>
                          <a:latin typeface="Meiryo UI" panose="020B0604030504040204" pitchFamily="50" charset="-128"/>
                          <a:ea typeface="Meiryo UI" panose="020B0604030504040204" pitchFamily="50" charset="-128"/>
                        </a:rPr>
                        <a:t>日</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395218"/>
                  </a:ext>
                </a:extLst>
              </a:tr>
              <a:tr h="324000">
                <a:tc>
                  <a:txBody>
                    <a:bodyPr/>
                    <a:lstStyle/>
                    <a:p>
                      <a:pPr algn="l">
                        <a:lnSpc>
                          <a:spcPct val="100000"/>
                        </a:lnSpc>
                      </a:pPr>
                      <a:r>
                        <a:rPr lang="en-US" altLang="ja-JP" sz="1200" b="0" dirty="0">
                          <a:solidFill>
                            <a:schemeClr val="tx1"/>
                          </a:solidFill>
                          <a:effectLst/>
                          <a:latin typeface="Meiryo UI" panose="020B0604030504040204" pitchFamily="50" charset="-128"/>
                          <a:ea typeface="Meiryo UI" panose="020B0604030504040204" pitchFamily="50" charset="-128"/>
                        </a:rPr>
                        <a:t>2.</a:t>
                      </a:r>
                      <a:r>
                        <a:rPr lang="ja-JP" altLang="en-US" sz="1200" b="0" dirty="0">
                          <a:solidFill>
                            <a:schemeClr val="tx1"/>
                          </a:solidFill>
                          <a:effectLst/>
                          <a:latin typeface="Meiryo UI" panose="020B0604030504040204" pitchFamily="50" charset="-128"/>
                          <a:ea typeface="Meiryo UI" panose="020B0604030504040204" pitchFamily="50" charset="-128"/>
                        </a:rPr>
                        <a:t>　所定外労働の制限（残業免除）の対象となる子の範囲の拡大</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053142890"/>
                  </a:ext>
                </a:extLst>
              </a:tr>
              <a:tr h="324000">
                <a:tc>
                  <a:txBody>
                    <a:bodyPr/>
                    <a:lstStyle/>
                    <a:p>
                      <a:pPr algn="l">
                        <a:lnSpc>
                          <a:spcPct val="100000"/>
                        </a:lnSpc>
                      </a:pPr>
                      <a:r>
                        <a:rPr lang="en-US" altLang="ja-JP" sz="1200" b="0" dirty="0">
                          <a:solidFill>
                            <a:schemeClr val="tx1"/>
                          </a:solidFill>
                          <a:effectLst/>
                          <a:latin typeface="Meiryo UI" panose="020B0604030504040204" pitchFamily="50" charset="-128"/>
                          <a:ea typeface="Meiryo UI" panose="020B0604030504040204" pitchFamily="50" charset="-128"/>
                        </a:rPr>
                        <a:t>3.</a:t>
                      </a:r>
                      <a:r>
                        <a:rPr lang="ja-JP" altLang="en-US" sz="1200" b="0" dirty="0">
                          <a:solidFill>
                            <a:schemeClr val="tx1"/>
                          </a:solidFill>
                          <a:effectLst/>
                          <a:latin typeface="Meiryo UI" panose="020B0604030504040204" pitchFamily="50" charset="-128"/>
                          <a:ea typeface="Meiryo UI" panose="020B0604030504040204" pitchFamily="50" charset="-128"/>
                        </a:rPr>
                        <a:t>　育児短時間勤務の代替措置にテレワーク追加</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542875059"/>
                  </a:ext>
                </a:extLst>
              </a:tr>
              <a:tr h="324000">
                <a:tc>
                  <a:txBody>
                    <a:bodyPr/>
                    <a:lstStyle/>
                    <a:p>
                      <a:pPr algn="l">
                        <a:lnSpc>
                          <a:spcPct val="100000"/>
                        </a:lnSpc>
                      </a:pPr>
                      <a:r>
                        <a:rPr lang="en-US" altLang="ja-JP" sz="1200" b="0" dirty="0">
                          <a:solidFill>
                            <a:schemeClr val="tx1"/>
                          </a:solidFill>
                          <a:effectLst/>
                          <a:latin typeface="Meiryo UI" panose="020B0604030504040204" pitchFamily="50" charset="-128"/>
                          <a:ea typeface="Meiryo UI" panose="020B0604030504040204" pitchFamily="50" charset="-128"/>
                        </a:rPr>
                        <a:t>4.</a:t>
                      </a:r>
                      <a:r>
                        <a:rPr lang="ja-JP" altLang="en-US" sz="1200" b="0" dirty="0">
                          <a:solidFill>
                            <a:schemeClr val="tx1"/>
                          </a:solidFill>
                          <a:effectLst/>
                          <a:latin typeface="Meiryo UI" panose="020B0604030504040204" pitchFamily="50" charset="-128"/>
                          <a:ea typeface="Meiryo UI" panose="020B0604030504040204" pitchFamily="50" charset="-128"/>
                        </a:rPr>
                        <a:t>　在宅勤務等の措置の努力</a:t>
                      </a:r>
                      <a:r>
                        <a:rPr lang="ja-JP" altLang="en-US" sz="1200" b="0" dirty="0">
                          <a:solidFill>
                            <a:srgbClr val="FF0000"/>
                          </a:solidFill>
                          <a:effectLst/>
                          <a:latin typeface="Meiryo UI" panose="020B0604030504040204" pitchFamily="50" charset="-128"/>
                          <a:ea typeface="Meiryo UI" panose="020B0604030504040204" pitchFamily="50" charset="-128"/>
                        </a:rPr>
                        <a:t>義務化</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234971458"/>
                  </a:ext>
                </a:extLst>
              </a:tr>
              <a:tr h="324000">
                <a:tc>
                  <a:txBody>
                    <a:bodyPr/>
                    <a:lstStyle/>
                    <a:p>
                      <a:pPr algn="l">
                        <a:lnSpc>
                          <a:spcPct val="100000"/>
                        </a:lnSpc>
                      </a:pPr>
                      <a:r>
                        <a:rPr lang="en-US" altLang="ja-JP" sz="1200" b="0" dirty="0">
                          <a:solidFill>
                            <a:schemeClr val="tx1"/>
                          </a:solidFill>
                          <a:effectLst/>
                          <a:latin typeface="Meiryo UI" panose="020B0604030504040204" pitchFamily="50" charset="-128"/>
                          <a:ea typeface="Meiryo UI" panose="020B0604030504040204" pitchFamily="50" charset="-128"/>
                        </a:rPr>
                        <a:t>5.</a:t>
                      </a:r>
                      <a:r>
                        <a:rPr lang="ja-JP" altLang="en-US" sz="1200" b="0" dirty="0">
                          <a:solidFill>
                            <a:schemeClr val="tx1"/>
                          </a:solidFill>
                          <a:effectLst/>
                          <a:latin typeface="Meiryo UI" panose="020B0604030504040204" pitchFamily="50" charset="-128"/>
                          <a:ea typeface="Meiryo UI" panose="020B0604030504040204" pitchFamily="50" charset="-128"/>
                        </a:rPr>
                        <a:t>　</a:t>
                      </a:r>
                      <a:r>
                        <a:rPr lang="en-US" altLang="ja-JP" sz="1200" b="0" dirty="0">
                          <a:solidFill>
                            <a:schemeClr val="tx1"/>
                          </a:solidFill>
                          <a:effectLst/>
                          <a:latin typeface="Meiryo UI" panose="020B0604030504040204" pitchFamily="50" charset="-128"/>
                          <a:ea typeface="Meiryo UI" panose="020B0604030504040204" pitchFamily="50" charset="-128"/>
                        </a:rPr>
                        <a:t>300</a:t>
                      </a:r>
                      <a:r>
                        <a:rPr lang="ja-JP" altLang="en-US" sz="1200" b="0" dirty="0">
                          <a:solidFill>
                            <a:schemeClr val="tx1"/>
                          </a:solidFill>
                          <a:effectLst/>
                          <a:latin typeface="Meiryo UI" panose="020B0604030504040204" pitchFamily="50" charset="-128"/>
                          <a:ea typeface="Meiryo UI" panose="020B0604030504040204" pitchFamily="50" charset="-128"/>
                        </a:rPr>
                        <a:t>人超の企業に育児休業取得状況の公表の</a:t>
                      </a:r>
                      <a:r>
                        <a:rPr lang="ja-JP" altLang="en-US" sz="1200" b="0" dirty="0">
                          <a:solidFill>
                            <a:srgbClr val="FF0000"/>
                          </a:solidFill>
                          <a:effectLst/>
                          <a:latin typeface="Meiryo UI" panose="020B0604030504040204" pitchFamily="50" charset="-128"/>
                          <a:ea typeface="Meiryo UI" panose="020B0604030504040204" pitchFamily="50" charset="-128"/>
                        </a:rPr>
                        <a:t>義務付け</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79487202"/>
                  </a:ext>
                </a:extLst>
              </a:tr>
              <a:tr h="324000">
                <a:tc>
                  <a:txBody>
                    <a:bodyPr/>
                    <a:lstStyle/>
                    <a:p>
                      <a:pPr algn="l">
                        <a:lnSpc>
                          <a:spcPct val="100000"/>
                        </a:lnSpc>
                      </a:pPr>
                      <a:r>
                        <a:rPr lang="en-US" altLang="ja-JP" sz="1200" b="0" dirty="0">
                          <a:solidFill>
                            <a:schemeClr val="tx1"/>
                          </a:solidFill>
                          <a:effectLst/>
                          <a:latin typeface="Meiryo UI" panose="020B0604030504040204" pitchFamily="50" charset="-128"/>
                          <a:ea typeface="Meiryo UI" panose="020B0604030504040204" pitchFamily="50" charset="-128"/>
                        </a:rPr>
                        <a:t>6.</a:t>
                      </a:r>
                      <a:r>
                        <a:rPr lang="ja-JP" altLang="en-US" sz="1200" b="0" dirty="0">
                          <a:solidFill>
                            <a:schemeClr val="tx1"/>
                          </a:solidFill>
                          <a:effectLst/>
                          <a:latin typeface="Meiryo UI" panose="020B0604030504040204" pitchFamily="50" charset="-128"/>
                          <a:ea typeface="Meiryo UI" panose="020B0604030504040204" pitchFamily="50" charset="-128"/>
                        </a:rPr>
                        <a:t>　仕事と育児の両立に関する個別の意向聴取と配慮の</a:t>
                      </a:r>
                      <a:r>
                        <a:rPr lang="ja-JP" altLang="en-US" sz="1200" b="0" dirty="0">
                          <a:solidFill>
                            <a:srgbClr val="FF0000"/>
                          </a:solidFill>
                          <a:effectLst/>
                          <a:latin typeface="Meiryo UI" panose="020B0604030504040204" pitchFamily="50" charset="-128"/>
                          <a:ea typeface="Meiryo UI" panose="020B0604030504040204" pitchFamily="50" charset="-128"/>
                        </a:rPr>
                        <a:t>義務付け</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pPr>
                      <a:r>
                        <a:rPr lang="ja-JP" altLang="en-US" sz="1300" b="1" dirty="0">
                          <a:solidFill>
                            <a:srgbClr val="FF0000"/>
                          </a:solidFill>
                          <a:effectLst/>
                          <a:latin typeface="Meiryo UI" panose="020B0604030504040204" pitchFamily="50" charset="-128"/>
                          <a:ea typeface="Meiryo UI" panose="020B0604030504040204" pitchFamily="50" charset="-128"/>
                        </a:rPr>
                        <a:t>令和</a:t>
                      </a:r>
                      <a:r>
                        <a:rPr lang="en-US" altLang="ja-JP" sz="1300" b="1" dirty="0">
                          <a:solidFill>
                            <a:srgbClr val="FF0000"/>
                          </a:solidFill>
                          <a:effectLst/>
                          <a:latin typeface="Meiryo UI" panose="020B0604030504040204" pitchFamily="50" charset="-128"/>
                          <a:ea typeface="Meiryo UI" panose="020B0604030504040204" pitchFamily="50" charset="-128"/>
                        </a:rPr>
                        <a:t>7</a:t>
                      </a:r>
                      <a:r>
                        <a:rPr lang="ja-JP" altLang="en-US" sz="1300" b="1" dirty="0">
                          <a:solidFill>
                            <a:srgbClr val="FF0000"/>
                          </a:solidFill>
                          <a:effectLst/>
                          <a:latin typeface="Meiryo UI" panose="020B0604030504040204" pitchFamily="50" charset="-128"/>
                          <a:ea typeface="Meiryo UI" panose="020B0604030504040204" pitchFamily="50" charset="-128"/>
                        </a:rPr>
                        <a:t>年</a:t>
                      </a:r>
                      <a:r>
                        <a:rPr lang="en-US" altLang="ja-JP" sz="1300" b="1" dirty="0">
                          <a:solidFill>
                            <a:srgbClr val="FF0000"/>
                          </a:solidFill>
                          <a:effectLst/>
                          <a:latin typeface="Meiryo UI" panose="020B0604030504040204" pitchFamily="50" charset="-128"/>
                          <a:ea typeface="Meiryo UI" panose="020B0604030504040204" pitchFamily="50" charset="-128"/>
                        </a:rPr>
                        <a:t>10</a:t>
                      </a:r>
                      <a:r>
                        <a:rPr lang="ja-JP" altLang="en-US" sz="1300" b="1" dirty="0">
                          <a:solidFill>
                            <a:srgbClr val="FF0000"/>
                          </a:solidFill>
                          <a:effectLst/>
                          <a:latin typeface="Meiryo UI" panose="020B0604030504040204" pitchFamily="50" charset="-128"/>
                          <a:ea typeface="Meiryo UI" panose="020B0604030504040204" pitchFamily="50" charset="-128"/>
                        </a:rPr>
                        <a:t>月</a:t>
                      </a:r>
                      <a:r>
                        <a:rPr lang="en-US" altLang="ja-JP" sz="1300" b="1" dirty="0">
                          <a:solidFill>
                            <a:srgbClr val="FF0000"/>
                          </a:solidFill>
                          <a:effectLst/>
                          <a:latin typeface="Meiryo UI" panose="020B0604030504040204" pitchFamily="50" charset="-128"/>
                          <a:ea typeface="Meiryo UI" panose="020B0604030504040204" pitchFamily="50" charset="-128"/>
                        </a:rPr>
                        <a:t>1</a:t>
                      </a:r>
                      <a:r>
                        <a:rPr lang="ja-JP" altLang="en-US" sz="1300" b="1" dirty="0">
                          <a:solidFill>
                            <a:srgbClr val="FF0000"/>
                          </a:solidFill>
                          <a:effectLst/>
                          <a:latin typeface="Meiryo UI" panose="020B0604030504040204" pitchFamily="50" charset="-128"/>
                          <a:ea typeface="Meiryo UI" panose="020B0604030504040204" pitchFamily="50" charset="-128"/>
                        </a:rPr>
                        <a:t>日</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4141138"/>
                  </a:ext>
                </a:extLst>
              </a:tr>
              <a:tr h="324000">
                <a:tc>
                  <a:txBody>
                    <a:bodyPr/>
                    <a:lstStyle/>
                    <a:p>
                      <a:pPr algn="l">
                        <a:lnSpc>
                          <a:spcPct val="100000"/>
                        </a:lnSpc>
                      </a:pPr>
                      <a:r>
                        <a:rPr lang="en-US" altLang="ja-JP" sz="1200" b="0" dirty="0">
                          <a:solidFill>
                            <a:schemeClr val="tx1"/>
                          </a:solidFill>
                          <a:effectLst/>
                          <a:latin typeface="Meiryo UI" panose="020B0604030504040204" pitchFamily="50" charset="-128"/>
                          <a:ea typeface="Meiryo UI" panose="020B0604030504040204" pitchFamily="50" charset="-128"/>
                        </a:rPr>
                        <a:t>7.</a:t>
                      </a:r>
                      <a:r>
                        <a:rPr lang="ja-JP" altLang="en-US" sz="1200" b="0" dirty="0">
                          <a:solidFill>
                            <a:schemeClr val="tx1"/>
                          </a:solidFill>
                          <a:effectLst/>
                          <a:latin typeface="Meiryo UI" panose="020B0604030504040204" pitchFamily="50" charset="-128"/>
                          <a:ea typeface="Meiryo UI" panose="020B0604030504040204" pitchFamily="50" charset="-128"/>
                        </a:rPr>
                        <a:t>　柔軟な働き方を実現するための措置の</a:t>
                      </a:r>
                      <a:r>
                        <a:rPr lang="ja-JP" altLang="en-US" sz="1200" b="0" dirty="0">
                          <a:solidFill>
                            <a:srgbClr val="FF0000"/>
                          </a:solidFill>
                          <a:effectLst/>
                          <a:latin typeface="Meiryo UI" panose="020B0604030504040204" pitchFamily="50" charset="-128"/>
                          <a:ea typeface="Meiryo UI" panose="020B0604030504040204" pitchFamily="50" charset="-128"/>
                        </a:rPr>
                        <a:t>義務付け</a:t>
                      </a:r>
                    </a:p>
                  </a:txBody>
                  <a:tcPr marL="119753" marR="119753" marT="59877" marB="598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710932149"/>
                  </a:ext>
                </a:extLst>
              </a:tr>
            </a:tbl>
          </a:graphicData>
        </a:graphic>
      </p:graphicFrame>
      <p:pic>
        <p:nvPicPr>
          <p:cNvPr id="21" name="図 20">
            <a:extLst>
              <a:ext uri="{FF2B5EF4-FFF2-40B4-BE49-F238E27FC236}">
                <a16:creationId xmlns:a16="http://schemas.microsoft.com/office/drawing/2014/main" id="{5F3EA9E9-757F-FB93-728E-11B193AE7DBD}"/>
              </a:ext>
            </a:extLst>
          </p:cNvPr>
          <p:cNvPicPr>
            <a:picLocks noChangeAspect="1"/>
          </p:cNvPicPr>
          <p:nvPr/>
        </p:nvPicPr>
        <p:blipFill>
          <a:blip r:embed="rId2"/>
          <a:stretch>
            <a:fillRect/>
          </a:stretch>
        </p:blipFill>
        <p:spPr>
          <a:xfrm>
            <a:off x="-1771800" y="5609894"/>
            <a:ext cx="718865" cy="539877"/>
          </a:xfrm>
          <a:prstGeom prst="rect">
            <a:avLst/>
          </a:prstGeom>
        </p:spPr>
      </p:pic>
      <p:pic>
        <p:nvPicPr>
          <p:cNvPr id="23" name="図 22">
            <a:extLst>
              <a:ext uri="{FF2B5EF4-FFF2-40B4-BE49-F238E27FC236}">
                <a16:creationId xmlns:a16="http://schemas.microsoft.com/office/drawing/2014/main" id="{2138D148-D2D5-38D9-9B9D-C58F1F6C3C8E}"/>
              </a:ext>
            </a:extLst>
          </p:cNvPr>
          <p:cNvPicPr>
            <a:picLocks noChangeAspect="1"/>
          </p:cNvPicPr>
          <p:nvPr/>
        </p:nvPicPr>
        <p:blipFill>
          <a:blip r:embed="rId3"/>
          <a:stretch>
            <a:fillRect/>
          </a:stretch>
        </p:blipFill>
        <p:spPr>
          <a:xfrm>
            <a:off x="-1052935" y="7925347"/>
            <a:ext cx="473863" cy="479297"/>
          </a:xfrm>
          <a:prstGeom prst="rect">
            <a:avLst/>
          </a:prstGeom>
        </p:spPr>
      </p:pic>
      <p:pic>
        <p:nvPicPr>
          <p:cNvPr id="25" name="図 24">
            <a:extLst>
              <a:ext uri="{FF2B5EF4-FFF2-40B4-BE49-F238E27FC236}">
                <a16:creationId xmlns:a16="http://schemas.microsoft.com/office/drawing/2014/main" id="{9505AF06-F9ED-4BFC-A1C9-0EAA912C577F}"/>
              </a:ext>
            </a:extLst>
          </p:cNvPr>
          <p:cNvPicPr>
            <a:picLocks noChangeAspect="1"/>
          </p:cNvPicPr>
          <p:nvPr/>
        </p:nvPicPr>
        <p:blipFill>
          <a:blip r:embed="rId4"/>
          <a:stretch>
            <a:fillRect/>
          </a:stretch>
        </p:blipFill>
        <p:spPr>
          <a:xfrm>
            <a:off x="733275" y="2326476"/>
            <a:ext cx="718865" cy="495612"/>
          </a:xfrm>
          <a:prstGeom prst="rect">
            <a:avLst/>
          </a:prstGeom>
        </p:spPr>
      </p:pic>
      <p:pic>
        <p:nvPicPr>
          <p:cNvPr id="29" name="図 28">
            <a:extLst>
              <a:ext uri="{FF2B5EF4-FFF2-40B4-BE49-F238E27FC236}">
                <a16:creationId xmlns:a16="http://schemas.microsoft.com/office/drawing/2014/main" id="{32970647-8B34-9337-3B4B-76763517FF31}"/>
              </a:ext>
            </a:extLst>
          </p:cNvPr>
          <p:cNvPicPr>
            <a:picLocks noChangeAspect="1"/>
          </p:cNvPicPr>
          <p:nvPr/>
        </p:nvPicPr>
        <p:blipFill>
          <a:blip r:embed="rId5"/>
          <a:stretch>
            <a:fillRect/>
          </a:stretch>
        </p:blipFill>
        <p:spPr>
          <a:xfrm>
            <a:off x="733275" y="5410848"/>
            <a:ext cx="727130" cy="442434"/>
          </a:xfrm>
          <a:prstGeom prst="rect">
            <a:avLst/>
          </a:prstGeom>
        </p:spPr>
      </p:pic>
      <p:pic>
        <p:nvPicPr>
          <p:cNvPr id="31" name="図 30">
            <a:extLst>
              <a:ext uri="{FF2B5EF4-FFF2-40B4-BE49-F238E27FC236}">
                <a16:creationId xmlns:a16="http://schemas.microsoft.com/office/drawing/2014/main" id="{5DE7D2A3-FE45-902D-5A98-ED0F90A08AA2}"/>
              </a:ext>
            </a:extLst>
          </p:cNvPr>
          <p:cNvPicPr>
            <a:picLocks noChangeAspect="1"/>
          </p:cNvPicPr>
          <p:nvPr/>
        </p:nvPicPr>
        <p:blipFill>
          <a:blip r:embed="rId6"/>
          <a:stretch>
            <a:fillRect/>
          </a:stretch>
        </p:blipFill>
        <p:spPr>
          <a:xfrm>
            <a:off x="733274" y="7705995"/>
            <a:ext cx="473863" cy="495612"/>
          </a:xfrm>
          <a:prstGeom prst="rect">
            <a:avLst/>
          </a:prstGeom>
        </p:spPr>
      </p:pic>
      <mc:AlternateContent xmlns:mc="http://schemas.openxmlformats.org/markup-compatibility/2006" xmlns:p14="http://schemas.microsoft.com/office/powerpoint/2010/main">
        <mc:Choice Requires="p14">
          <p:contentPart p14:bwMode="auto" r:id="rId7">
            <p14:nvContentPartPr>
              <p14:cNvPr id="38" name="インク 37">
                <a:extLst>
                  <a:ext uri="{FF2B5EF4-FFF2-40B4-BE49-F238E27FC236}">
                    <a16:creationId xmlns:a16="http://schemas.microsoft.com/office/drawing/2014/main" id="{718CF395-E609-0613-338E-69B5F18B3FE8}"/>
                  </a:ext>
                </a:extLst>
              </p14:cNvPr>
              <p14:cNvContentPartPr/>
              <p14:nvPr/>
            </p14:nvContentPartPr>
            <p14:xfrm>
              <a:off x="1454749" y="2403807"/>
              <a:ext cx="360" cy="360"/>
            </p14:xfrm>
          </p:contentPart>
        </mc:Choice>
        <mc:Fallback xmlns="">
          <p:pic>
            <p:nvPicPr>
              <p:cNvPr id="38" name="インク 37">
                <a:extLst>
                  <a:ext uri="{FF2B5EF4-FFF2-40B4-BE49-F238E27FC236}">
                    <a16:creationId xmlns:a16="http://schemas.microsoft.com/office/drawing/2014/main" id="{718CF395-E609-0613-338E-69B5F18B3FE8}"/>
                  </a:ext>
                </a:extLst>
              </p:cNvPr>
              <p:cNvPicPr/>
              <p:nvPr/>
            </p:nvPicPr>
            <p:blipFill>
              <a:blip r:embed="rId8"/>
              <a:stretch>
                <a:fillRect/>
              </a:stretch>
            </p:blipFill>
            <p:spPr>
              <a:xfrm>
                <a:off x="1450429" y="23994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インク 38">
                <a:extLst>
                  <a:ext uri="{FF2B5EF4-FFF2-40B4-BE49-F238E27FC236}">
                    <a16:creationId xmlns:a16="http://schemas.microsoft.com/office/drawing/2014/main" id="{E54EBA90-FB79-9CA7-2A1C-98E8FE4A7662}"/>
                  </a:ext>
                </a:extLst>
              </p14:cNvPr>
              <p14:cNvContentPartPr/>
              <p14:nvPr/>
            </p14:nvContentPartPr>
            <p14:xfrm>
              <a:off x="1451869" y="2403807"/>
              <a:ext cx="10440" cy="84240"/>
            </p14:xfrm>
          </p:contentPart>
        </mc:Choice>
        <mc:Fallback xmlns="">
          <p:pic>
            <p:nvPicPr>
              <p:cNvPr id="39" name="インク 38">
                <a:extLst>
                  <a:ext uri="{FF2B5EF4-FFF2-40B4-BE49-F238E27FC236}">
                    <a16:creationId xmlns:a16="http://schemas.microsoft.com/office/drawing/2014/main" id="{E54EBA90-FB79-9CA7-2A1C-98E8FE4A7662}"/>
                  </a:ext>
                </a:extLst>
              </p:cNvPr>
              <p:cNvPicPr/>
              <p:nvPr/>
            </p:nvPicPr>
            <p:blipFill>
              <a:blip r:embed="rId10"/>
              <a:stretch>
                <a:fillRect/>
              </a:stretch>
            </p:blipFill>
            <p:spPr>
              <a:xfrm>
                <a:off x="1447549" y="2399487"/>
                <a:ext cx="19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0" name="インク 39">
                <a:extLst>
                  <a:ext uri="{FF2B5EF4-FFF2-40B4-BE49-F238E27FC236}">
                    <a16:creationId xmlns:a16="http://schemas.microsoft.com/office/drawing/2014/main" id="{4968CE81-5973-12FE-CDD7-25CC4AE8C7C7}"/>
                  </a:ext>
                </a:extLst>
              </p14:cNvPr>
              <p14:cNvContentPartPr/>
              <p14:nvPr/>
            </p14:nvContentPartPr>
            <p14:xfrm>
              <a:off x="-152651" y="3235047"/>
              <a:ext cx="1440" cy="360"/>
            </p14:xfrm>
          </p:contentPart>
        </mc:Choice>
        <mc:Fallback xmlns="">
          <p:pic>
            <p:nvPicPr>
              <p:cNvPr id="40" name="インク 39">
                <a:extLst>
                  <a:ext uri="{FF2B5EF4-FFF2-40B4-BE49-F238E27FC236}">
                    <a16:creationId xmlns:a16="http://schemas.microsoft.com/office/drawing/2014/main" id="{4968CE81-5973-12FE-CDD7-25CC4AE8C7C7}"/>
                  </a:ext>
                </a:extLst>
              </p:cNvPr>
              <p:cNvPicPr/>
              <p:nvPr/>
            </p:nvPicPr>
            <p:blipFill>
              <a:blip r:embed="rId12"/>
              <a:stretch>
                <a:fillRect/>
              </a:stretch>
            </p:blipFill>
            <p:spPr>
              <a:xfrm>
                <a:off x="-156971" y="3230727"/>
                <a:ext cx="10080" cy="9000"/>
              </a:xfrm>
              <a:prstGeom prst="rect">
                <a:avLst/>
              </a:prstGeom>
            </p:spPr>
          </p:pic>
        </mc:Fallback>
      </mc:AlternateContent>
    </p:spTree>
    <p:extLst>
      <p:ext uri="{BB962C8B-B14F-4D97-AF65-F5344CB8AC3E}">
        <p14:creationId xmlns:p14="http://schemas.microsoft.com/office/powerpoint/2010/main" val="14457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C3782767-EBEF-BA95-7879-8B9EFA6AE008}"/>
              </a:ext>
            </a:extLst>
          </p:cNvPr>
          <p:cNvSpPr/>
          <p:nvPr/>
        </p:nvSpPr>
        <p:spPr>
          <a:xfrm>
            <a:off x="361608" y="1348452"/>
            <a:ext cx="3180925" cy="306877"/>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28" dirty="0">
                <a:latin typeface="Meiryo UI" panose="020B0604030504040204" pitchFamily="50" charset="-128"/>
                <a:ea typeface="Meiryo UI" panose="020B0604030504040204" pitchFamily="50" charset="-128"/>
              </a:rPr>
              <a:t>子の看護休暇の見直し</a:t>
            </a:r>
          </a:p>
        </p:txBody>
      </p:sp>
      <p:graphicFrame>
        <p:nvGraphicFramePr>
          <p:cNvPr id="11" name="表 10">
            <a:extLst>
              <a:ext uri="{FF2B5EF4-FFF2-40B4-BE49-F238E27FC236}">
                <a16:creationId xmlns:a16="http://schemas.microsoft.com/office/drawing/2014/main" id="{7F60DB64-ED1C-48A3-20D5-EDD7BDE6ED8E}"/>
              </a:ext>
            </a:extLst>
          </p:cNvPr>
          <p:cNvGraphicFramePr>
            <a:graphicFrameLocks noGrp="1"/>
          </p:cNvGraphicFramePr>
          <p:nvPr>
            <p:extLst>
              <p:ext uri="{D42A27DB-BD31-4B8C-83A1-F6EECF244321}">
                <p14:modId xmlns:p14="http://schemas.microsoft.com/office/powerpoint/2010/main" val="3164985926"/>
              </p:ext>
            </p:extLst>
          </p:nvPr>
        </p:nvGraphicFramePr>
        <p:xfrm>
          <a:off x="372376" y="1712000"/>
          <a:ext cx="3149699" cy="2104193"/>
        </p:xfrm>
        <a:graphic>
          <a:graphicData uri="http://schemas.openxmlformats.org/drawingml/2006/table">
            <a:tbl>
              <a:tblPr firstRow="1" bandRow="1" bandCol="1">
                <a:tableStyleId>{72833802-FEF1-4C79-8D5D-14CF1EAF98D9}</a:tableStyleId>
              </a:tblPr>
              <a:tblGrid>
                <a:gridCol w="989699">
                  <a:extLst>
                    <a:ext uri="{9D8B030D-6E8A-4147-A177-3AD203B41FA5}">
                      <a16:colId xmlns:a16="http://schemas.microsoft.com/office/drawing/2014/main" val="985356196"/>
                    </a:ext>
                  </a:extLst>
                </a:gridCol>
                <a:gridCol w="2160000">
                  <a:extLst>
                    <a:ext uri="{9D8B030D-6E8A-4147-A177-3AD203B41FA5}">
                      <a16:colId xmlns:a16="http://schemas.microsoft.com/office/drawing/2014/main" val="2835656675"/>
                    </a:ext>
                  </a:extLst>
                </a:gridCol>
              </a:tblGrid>
              <a:tr h="238653">
                <a:tc>
                  <a:txBody>
                    <a:bodyPr/>
                    <a:lstStyle/>
                    <a:p>
                      <a:pPr lvl="0" algn="ctr"/>
                      <a:r>
                        <a:rPr lang="ja-JP" altLang="en-US" sz="1100" b="1" cap="none" spc="0" dirty="0">
                          <a:ln/>
                          <a:solidFill>
                            <a:schemeClr val="accent3"/>
                          </a:solidFill>
                          <a:effectLst/>
                          <a:latin typeface="Meiryo UI" panose="020B0604030504040204" pitchFamily="50" charset="-128"/>
                          <a:ea typeface="Meiryo UI" panose="020B0604030504040204" pitchFamily="50" charset="-128"/>
                        </a:rPr>
                        <a:t>改正項目</a:t>
                      </a:r>
                      <a:endParaRPr kumimoji="1" lang="ja-JP" altLang="en-US" sz="1100" b="1" cap="none" spc="0" dirty="0">
                        <a:ln/>
                        <a:solidFill>
                          <a:schemeClr val="accent3"/>
                        </a:solidFill>
                        <a:effectLst/>
                        <a:latin typeface="Meiryo UI" panose="020B0604030504040204" pitchFamily="50" charset="-128"/>
                        <a:ea typeface="Meiryo UI" panose="020B0604030504040204" pitchFamily="50" charset="-128"/>
                      </a:endParaRPr>
                    </a:p>
                  </a:txBody>
                  <a:tcPr marL="0" marR="0" marT="0" marB="0" anchor="ctr">
                    <a:solidFill>
                      <a:schemeClr val="accent3">
                        <a:lumMod val="20000"/>
                        <a:lumOff val="80000"/>
                      </a:schemeClr>
                    </a:solidFill>
                  </a:tcPr>
                </a:tc>
                <a:tc>
                  <a:txBody>
                    <a:bodyPr/>
                    <a:lstStyle/>
                    <a:p>
                      <a:pPr lvl="0" algn="ctr"/>
                      <a:r>
                        <a:rPr kumimoji="1" lang="ja-JP" altLang="en-US" sz="1100" b="1" cap="none" spc="0" dirty="0">
                          <a:ln/>
                          <a:solidFill>
                            <a:schemeClr val="accent3"/>
                          </a:solidFill>
                          <a:effectLst/>
                          <a:latin typeface="Meiryo UI" panose="020B0604030504040204" pitchFamily="50" charset="-128"/>
                          <a:ea typeface="Meiryo UI" panose="020B0604030504040204" pitchFamily="50" charset="-128"/>
                        </a:rPr>
                        <a:t>改正内容</a:t>
                      </a:r>
                      <a:r>
                        <a:rPr kumimoji="1" lang="en-US" altLang="ja-JP" sz="1100" b="1" cap="none" spc="0" dirty="0">
                          <a:ln/>
                          <a:solidFill>
                            <a:schemeClr val="accent3"/>
                          </a:solidFill>
                          <a:effectLst/>
                          <a:latin typeface="Meiryo UI" panose="020B0604030504040204" pitchFamily="50" charset="-128"/>
                          <a:ea typeface="Meiryo UI" panose="020B0604030504040204" pitchFamily="50" charset="-128"/>
                        </a:rPr>
                        <a:t> </a:t>
                      </a:r>
                    </a:p>
                  </a:txBody>
                  <a:tcPr marL="0" marR="0" marT="0" marB="0" anchor="ctr">
                    <a:solidFill>
                      <a:schemeClr val="accent3">
                        <a:lumMod val="20000"/>
                        <a:lumOff val="80000"/>
                      </a:schemeClr>
                    </a:solidFill>
                  </a:tcPr>
                </a:tc>
                <a:extLst>
                  <a:ext uri="{0D108BD9-81ED-4DB2-BD59-A6C34878D82A}">
                    <a16:rowId xmlns:a16="http://schemas.microsoft.com/office/drawing/2014/main" val="3817628886"/>
                  </a:ext>
                </a:extLst>
              </a:tr>
              <a:tr h="472077">
                <a:tc>
                  <a:txBody>
                    <a:bodyPr/>
                    <a:lstStyle/>
                    <a:p>
                      <a:pPr marL="0" lvl="0" indent="0" algn="l">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対象となる子の範囲の拡大</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2000" marR="36000" marT="0" marB="0" anchor="ctr"/>
                </a:tc>
                <a:tc>
                  <a:txBody>
                    <a:bodyPr/>
                    <a:lstStyle/>
                    <a:p>
                      <a:pPr marL="0" lvl="0" indent="0" algn="l">
                        <a:buFont typeface="Arial" panose="020B0604020202020204" pitchFamily="34" charset="0"/>
                        <a:buNone/>
                      </a:pPr>
                      <a:r>
                        <a:rPr lang="ja-JP" altLang="en-US" sz="1050" b="1" dirty="0">
                          <a:solidFill>
                            <a:srgbClr val="FF0000"/>
                          </a:solidFill>
                          <a:latin typeface="Meiryo UI" panose="020B0604030504040204" pitchFamily="50" charset="-128"/>
                          <a:ea typeface="Meiryo UI" panose="020B0604030504040204" pitchFamily="50" charset="-128"/>
                        </a:rPr>
                        <a:t>小学校３年生修了</a:t>
                      </a:r>
                      <a:r>
                        <a:rPr lang="ja-JP" altLang="en-US" sz="1050" dirty="0">
                          <a:latin typeface="Meiryo UI" panose="020B0604030504040204" pitchFamily="50" charset="-128"/>
                          <a:ea typeface="Meiryo UI" panose="020B0604030504040204" pitchFamily="50" charset="-128"/>
                        </a:rPr>
                        <a:t>まで</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262624190"/>
                  </a:ext>
                </a:extLst>
              </a:tr>
              <a:tr h="776866">
                <a:tc>
                  <a:txBody>
                    <a:bodyPr/>
                    <a:lstStyle/>
                    <a:p>
                      <a:pPr marL="0" lvl="0" indent="0" algn="l">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取得事由の</a:t>
                      </a:r>
                      <a:endParaRPr lang="en-US" altLang="ja-JP" sz="1050" dirty="0">
                        <a:latin typeface="Meiryo UI" panose="020B0604030504040204" pitchFamily="50" charset="-128"/>
                        <a:ea typeface="Meiryo UI" panose="020B0604030504040204" pitchFamily="50" charset="-128"/>
                      </a:endParaRPr>
                    </a:p>
                    <a:p>
                      <a:pPr marL="0" lvl="0" indent="0" algn="l">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拡大 </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2000" marR="36000" marT="0" marB="0" anchor="ctr"/>
                </a:tc>
                <a:tc>
                  <a:txBody>
                    <a:bodyPr/>
                    <a:lstStyle/>
                    <a:p>
                      <a:pPr marL="0" lvl="0" indent="0" algn="l">
                        <a:buFont typeface="Wingdings" panose="05000000000000000000" pitchFamily="2" charset="2"/>
                        <a:buNone/>
                      </a:pPr>
                      <a:r>
                        <a:rPr lang="ja-JP" altLang="en-US" sz="1050" dirty="0">
                          <a:latin typeface="Meiryo UI" panose="020B0604030504040204" pitchFamily="50" charset="-128"/>
                          <a:ea typeface="Meiryo UI" panose="020B0604030504040204" pitchFamily="50" charset="-128"/>
                        </a:rPr>
                        <a:t>①病気・けが </a:t>
                      </a:r>
                      <a:endParaRPr lang="en-US" altLang="ja-JP" sz="1050" dirty="0">
                        <a:latin typeface="Meiryo UI" panose="020B0604030504040204" pitchFamily="50" charset="-128"/>
                        <a:ea typeface="Meiryo UI" panose="020B0604030504040204" pitchFamily="50" charset="-128"/>
                      </a:endParaRPr>
                    </a:p>
                    <a:p>
                      <a:pPr marL="0" lvl="0" indent="0" algn="l">
                        <a:buFont typeface="Wingdings" panose="05000000000000000000" pitchFamily="2" charset="2"/>
                        <a:buNone/>
                      </a:pPr>
                      <a:r>
                        <a:rPr lang="ja-JP" altLang="en-US" sz="1050" dirty="0">
                          <a:latin typeface="Meiryo UI" panose="020B0604030504040204" pitchFamily="50" charset="-128"/>
                          <a:ea typeface="Meiryo UI" panose="020B0604030504040204" pitchFamily="50" charset="-128"/>
                        </a:rPr>
                        <a:t>②予防接種・健康診断</a:t>
                      </a:r>
                      <a:endParaRPr lang="en-US" altLang="ja-JP" sz="1050" dirty="0">
                        <a:latin typeface="Meiryo UI" panose="020B0604030504040204" pitchFamily="50" charset="-128"/>
                        <a:ea typeface="Meiryo UI" panose="020B0604030504040204" pitchFamily="50" charset="-128"/>
                      </a:endParaRPr>
                    </a:p>
                    <a:p>
                      <a:pPr marL="0" lvl="0" indent="0" algn="l">
                        <a:buFont typeface="Wingdings" panose="05000000000000000000" pitchFamily="2" charset="2"/>
                        <a:buNone/>
                      </a:pPr>
                      <a:r>
                        <a:rPr lang="ja-JP" altLang="en-US" sz="1050" b="1" dirty="0">
                          <a:solidFill>
                            <a:srgbClr val="FF0000"/>
                          </a:solidFill>
                          <a:latin typeface="Meiryo UI" panose="020B0604030504040204" pitchFamily="50" charset="-128"/>
                          <a:ea typeface="Meiryo UI" panose="020B0604030504040204" pitchFamily="50" charset="-128"/>
                        </a:rPr>
                        <a:t>③感染症に伴う学級閉鎖等</a:t>
                      </a:r>
                      <a:endParaRPr lang="en-US" altLang="ja-JP" sz="1050" b="1" dirty="0">
                        <a:solidFill>
                          <a:srgbClr val="FF0000"/>
                        </a:solidFill>
                        <a:latin typeface="Meiryo UI" panose="020B0604030504040204" pitchFamily="50" charset="-128"/>
                        <a:ea typeface="Meiryo UI" panose="020B0604030504040204" pitchFamily="50" charset="-128"/>
                      </a:endParaRPr>
                    </a:p>
                    <a:p>
                      <a:pPr marL="0" lvl="0" indent="0" algn="l">
                        <a:buFont typeface="Wingdings" panose="05000000000000000000" pitchFamily="2" charset="2"/>
                        <a:buNone/>
                      </a:pPr>
                      <a:r>
                        <a:rPr lang="ja-JP" altLang="en-US" sz="1050" b="1" dirty="0">
                          <a:solidFill>
                            <a:srgbClr val="FF0000"/>
                          </a:solidFill>
                          <a:latin typeface="Meiryo UI" panose="020B0604030504040204" pitchFamily="50" charset="-128"/>
                          <a:ea typeface="Meiryo UI" panose="020B0604030504040204" pitchFamily="50" charset="-128"/>
                        </a:rPr>
                        <a:t>④入園（入学）式、卒園式</a:t>
                      </a: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4099213771"/>
                  </a:ext>
                </a:extLst>
              </a:tr>
              <a:tr h="616597">
                <a:tc>
                  <a:txBody>
                    <a:bodyPr/>
                    <a:lstStyle/>
                    <a:p>
                      <a:pPr marL="0" lvl="0" indent="0" algn="l">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労使協定による適用対象外</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2000" marR="36000" marT="0" marB="0" anchor="ctr"/>
                </a:tc>
                <a:tc>
                  <a:txBody>
                    <a:bodyPr/>
                    <a:lstStyle/>
                    <a:p>
                      <a:pPr lvl="0" algn="l"/>
                      <a:r>
                        <a:rPr lang="ja-JP" altLang="en-US" sz="1050" dirty="0">
                          <a:latin typeface="Meiryo UI" panose="020B0604030504040204" pitchFamily="50" charset="-128"/>
                          <a:ea typeface="Meiryo UI" panose="020B0604030504040204" pitchFamily="50" charset="-128"/>
                        </a:rPr>
                        <a:t>週の所定労働日数が２日以下</a:t>
                      </a:r>
                      <a:endParaRPr lang="en-US" altLang="ja-JP" sz="1050" dirty="0">
                        <a:latin typeface="Meiryo UI" panose="020B0604030504040204" pitchFamily="50" charset="-128"/>
                        <a:ea typeface="Meiryo UI" panose="020B0604030504040204" pitchFamily="50" charset="-128"/>
                      </a:endParaRPr>
                    </a:p>
                    <a:p>
                      <a:pPr lvl="0" algn="l"/>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継続雇用期間６か月未満廃止）</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1130183807"/>
                  </a:ext>
                </a:extLst>
              </a:tr>
            </a:tbl>
          </a:graphicData>
        </a:graphic>
      </p:graphicFrame>
      <p:sp>
        <p:nvSpPr>
          <p:cNvPr id="17" name="四角形: 角を丸くする 16">
            <a:extLst>
              <a:ext uri="{FF2B5EF4-FFF2-40B4-BE49-F238E27FC236}">
                <a16:creationId xmlns:a16="http://schemas.microsoft.com/office/drawing/2014/main" id="{B66A9DE1-FC32-FD13-CCED-D36588C3F9E6}"/>
              </a:ext>
            </a:extLst>
          </p:cNvPr>
          <p:cNvSpPr/>
          <p:nvPr/>
        </p:nvSpPr>
        <p:spPr>
          <a:xfrm>
            <a:off x="354992" y="3996795"/>
            <a:ext cx="3157558" cy="323886"/>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28" dirty="0">
                <a:latin typeface="Meiryo UI" panose="020B0604030504040204" pitchFamily="50" charset="-128"/>
                <a:ea typeface="Meiryo UI" panose="020B0604030504040204" pitchFamily="50" charset="-128"/>
              </a:rPr>
              <a:t>所定外労働の制限の対象拡大</a:t>
            </a:r>
          </a:p>
        </p:txBody>
      </p:sp>
      <p:graphicFrame>
        <p:nvGraphicFramePr>
          <p:cNvPr id="18" name="表 17">
            <a:extLst>
              <a:ext uri="{FF2B5EF4-FFF2-40B4-BE49-F238E27FC236}">
                <a16:creationId xmlns:a16="http://schemas.microsoft.com/office/drawing/2014/main" id="{A1FBA9D4-089B-272F-EA3C-C8CD50C6A7B6}"/>
              </a:ext>
            </a:extLst>
          </p:cNvPr>
          <p:cNvGraphicFramePr>
            <a:graphicFrameLocks noGrp="1"/>
          </p:cNvGraphicFramePr>
          <p:nvPr>
            <p:extLst>
              <p:ext uri="{D42A27DB-BD31-4B8C-83A1-F6EECF244321}">
                <p14:modId xmlns:p14="http://schemas.microsoft.com/office/powerpoint/2010/main" val="2450263659"/>
              </p:ext>
            </p:extLst>
          </p:nvPr>
        </p:nvGraphicFramePr>
        <p:xfrm>
          <a:off x="361608" y="4381532"/>
          <a:ext cx="3150942" cy="848668"/>
        </p:xfrm>
        <a:graphic>
          <a:graphicData uri="http://schemas.openxmlformats.org/drawingml/2006/table">
            <a:tbl>
              <a:tblPr firstRow="1" bandRow="1" bandCol="1">
                <a:tableStyleId>{F2DE63D5-997A-4646-A377-4702673A728D}</a:tableStyleId>
              </a:tblPr>
              <a:tblGrid>
                <a:gridCol w="990942">
                  <a:extLst>
                    <a:ext uri="{9D8B030D-6E8A-4147-A177-3AD203B41FA5}">
                      <a16:colId xmlns:a16="http://schemas.microsoft.com/office/drawing/2014/main" val="985356196"/>
                    </a:ext>
                  </a:extLst>
                </a:gridCol>
                <a:gridCol w="2160000">
                  <a:extLst>
                    <a:ext uri="{9D8B030D-6E8A-4147-A177-3AD203B41FA5}">
                      <a16:colId xmlns:a16="http://schemas.microsoft.com/office/drawing/2014/main" val="2835656675"/>
                    </a:ext>
                  </a:extLst>
                </a:gridCol>
              </a:tblGrid>
              <a:tr h="252000">
                <a:tc>
                  <a:txBody>
                    <a:bodyPr/>
                    <a:lstStyle/>
                    <a:p>
                      <a:pPr algn="ctr"/>
                      <a:r>
                        <a:rPr lang="ja-JP" altLang="en-US" sz="1100" b="1" cap="none" spc="0" dirty="0">
                          <a:ln/>
                          <a:solidFill>
                            <a:schemeClr val="accent3"/>
                          </a:solidFill>
                          <a:effectLst/>
                          <a:latin typeface="Meiryo UI" panose="020B0604030504040204" pitchFamily="50" charset="-128"/>
                          <a:ea typeface="Meiryo UI" panose="020B0604030504040204" pitchFamily="50" charset="-128"/>
                        </a:rPr>
                        <a:t>改正項目</a:t>
                      </a:r>
                      <a:endParaRPr kumimoji="1" lang="ja-JP" altLang="en-US" sz="1100" b="1" cap="none" spc="0" dirty="0">
                        <a:ln/>
                        <a:solidFill>
                          <a:schemeClr val="accent3"/>
                        </a:solidFill>
                        <a:effectLst/>
                        <a:latin typeface="Meiryo UI" panose="020B0604030504040204" pitchFamily="50" charset="-128"/>
                        <a:ea typeface="Meiryo UI" panose="020B0604030504040204" pitchFamily="50" charset="-128"/>
                      </a:endParaRPr>
                    </a:p>
                  </a:txBody>
                  <a:tcPr marL="0" marR="0" marT="0" marB="0" anchor="ctr">
                    <a:solidFill>
                      <a:schemeClr val="accent3">
                        <a:lumMod val="20000"/>
                        <a:lumOff val="80000"/>
                      </a:schemeClr>
                    </a:solidFill>
                  </a:tcPr>
                </a:tc>
                <a:tc>
                  <a:txBody>
                    <a:bodyPr/>
                    <a:lstStyle/>
                    <a:p>
                      <a:pPr algn="ctr"/>
                      <a:r>
                        <a:rPr kumimoji="1" lang="ja-JP" altLang="en-US" sz="1100" b="1" cap="none" spc="0" dirty="0">
                          <a:ln/>
                          <a:solidFill>
                            <a:schemeClr val="accent3"/>
                          </a:solidFill>
                          <a:effectLst/>
                          <a:latin typeface="Meiryo UI" panose="020B0604030504040204" pitchFamily="50" charset="-128"/>
                          <a:ea typeface="Meiryo UI" panose="020B0604030504040204" pitchFamily="50" charset="-128"/>
                        </a:rPr>
                        <a:t>改正内容</a:t>
                      </a:r>
                      <a:r>
                        <a:rPr kumimoji="1" lang="en-US" altLang="ja-JP" sz="1100" b="1" cap="none" spc="0" dirty="0">
                          <a:ln/>
                          <a:solidFill>
                            <a:schemeClr val="accent3"/>
                          </a:solidFill>
                          <a:effectLst/>
                          <a:latin typeface="Meiryo UI" panose="020B0604030504040204" pitchFamily="50" charset="-128"/>
                          <a:ea typeface="Meiryo UI" panose="020B0604030504040204" pitchFamily="50" charset="-128"/>
                        </a:rPr>
                        <a:t> </a:t>
                      </a:r>
                    </a:p>
                  </a:txBody>
                  <a:tcPr marL="0" marR="0" marT="0" marB="0" anchor="ctr">
                    <a:solidFill>
                      <a:schemeClr val="accent3">
                        <a:lumMod val="20000"/>
                        <a:lumOff val="80000"/>
                      </a:schemeClr>
                    </a:solidFill>
                  </a:tcPr>
                </a:tc>
                <a:extLst>
                  <a:ext uri="{0D108BD9-81ED-4DB2-BD59-A6C34878D82A}">
                    <a16:rowId xmlns:a16="http://schemas.microsoft.com/office/drawing/2014/main" val="3817628886"/>
                  </a:ext>
                </a:extLst>
              </a:tr>
              <a:tr h="596668">
                <a:tc>
                  <a:txBody>
                    <a:bodyPr/>
                    <a:lstStyle/>
                    <a:p>
                      <a:pPr marL="0" lvl="0" indent="0" algn="l">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労働者の範囲の</a:t>
                      </a:r>
                      <a:endParaRPr lang="en-US" altLang="ja-JP" sz="1050" dirty="0">
                        <a:latin typeface="Meiryo UI" panose="020B0604030504040204" pitchFamily="50" charset="-128"/>
                        <a:ea typeface="Meiryo UI" panose="020B0604030504040204" pitchFamily="50" charset="-128"/>
                      </a:endParaRPr>
                    </a:p>
                    <a:p>
                      <a:pPr marL="0" lvl="0" indent="0" algn="l">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拡大</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tc>
                  <a:txBody>
                    <a:bodyPr/>
                    <a:lstStyle/>
                    <a:p>
                      <a:pPr lvl="0" algn="ctr"/>
                      <a:r>
                        <a:rPr lang="ja-JP" altLang="en-US" sz="1050" b="1" dirty="0">
                          <a:solidFill>
                            <a:srgbClr val="FF0000"/>
                          </a:solidFill>
                          <a:latin typeface="Meiryo UI" panose="020B0604030504040204" pitchFamily="50" charset="-128"/>
                          <a:ea typeface="Meiryo UI" panose="020B0604030504040204" pitchFamily="50" charset="-128"/>
                        </a:rPr>
                        <a:t>小学校就学前の子</a:t>
                      </a:r>
                      <a:r>
                        <a:rPr lang="ja-JP" altLang="en-US" sz="1050" dirty="0">
                          <a:latin typeface="Meiryo UI" panose="020B0604030504040204" pitchFamily="50" charset="-128"/>
                          <a:ea typeface="Meiryo UI" panose="020B0604030504040204" pitchFamily="50" charset="-128"/>
                        </a:rPr>
                        <a:t>を養育する労働者</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62624190"/>
                  </a:ext>
                </a:extLst>
              </a:tr>
            </a:tbl>
          </a:graphicData>
        </a:graphic>
      </p:graphicFrame>
      <p:sp>
        <p:nvSpPr>
          <p:cNvPr id="21" name="四角形: 角を丸くする 20">
            <a:extLst>
              <a:ext uri="{FF2B5EF4-FFF2-40B4-BE49-F238E27FC236}">
                <a16:creationId xmlns:a16="http://schemas.microsoft.com/office/drawing/2014/main" id="{2A1B43F7-E2E9-03C0-0BE3-35B2705BE963}"/>
              </a:ext>
            </a:extLst>
          </p:cNvPr>
          <p:cNvSpPr/>
          <p:nvPr/>
        </p:nvSpPr>
        <p:spPr>
          <a:xfrm>
            <a:off x="348020" y="5679216"/>
            <a:ext cx="3204100" cy="323886"/>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50" dirty="0">
                <a:solidFill>
                  <a:schemeClr val="bg1"/>
                </a:solidFill>
                <a:latin typeface="Meiryo UI" panose="020B0604030504040204" pitchFamily="50" charset="-128"/>
                <a:ea typeface="Meiryo UI" panose="020B0604030504040204" pitchFamily="50" charset="-128"/>
              </a:rPr>
              <a:t>短時間勤務制度（</a:t>
            </a:r>
            <a:r>
              <a:rPr lang="en-US" altLang="ja-JP" sz="1150" dirty="0">
                <a:solidFill>
                  <a:schemeClr val="bg1"/>
                </a:solidFill>
                <a:latin typeface="Meiryo UI" panose="020B0604030504040204" pitchFamily="50" charset="-128"/>
                <a:ea typeface="Meiryo UI" panose="020B0604030504040204" pitchFamily="50" charset="-128"/>
              </a:rPr>
              <a:t>3</a:t>
            </a:r>
            <a:r>
              <a:rPr lang="ja-JP" altLang="en-US" sz="1150" dirty="0">
                <a:solidFill>
                  <a:schemeClr val="bg1"/>
                </a:solidFill>
                <a:latin typeface="Meiryo UI" panose="020B0604030504040204" pitchFamily="50" charset="-128"/>
                <a:ea typeface="Meiryo UI" panose="020B0604030504040204" pitchFamily="50" charset="-128"/>
              </a:rPr>
              <a:t>歳未満の子）の代替措置に</a:t>
            </a:r>
            <a:endParaRPr lang="en-US" altLang="ja-JP" sz="1150" dirty="0">
              <a:solidFill>
                <a:schemeClr val="bg1"/>
              </a:solidFill>
              <a:latin typeface="Meiryo UI" panose="020B0604030504040204" pitchFamily="50" charset="-128"/>
              <a:ea typeface="Meiryo UI" panose="020B0604030504040204" pitchFamily="50" charset="-128"/>
            </a:endParaRPr>
          </a:p>
          <a:p>
            <a:r>
              <a:rPr lang="ja-JP" altLang="en-US" sz="1150" dirty="0">
                <a:solidFill>
                  <a:schemeClr val="bg1"/>
                </a:solidFill>
                <a:latin typeface="Meiryo UI" panose="020B0604030504040204" pitchFamily="50" charset="-128"/>
                <a:ea typeface="Meiryo UI" panose="020B0604030504040204" pitchFamily="50" charset="-128"/>
              </a:rPr>
              <a:t>テレワーク追加</a:t>
            </a:r>
            <a:endParaRPr kumimoji="1" lang="ja-JP" altLang="en-US" sz="1150" dirty="0">
              <a:solidFill>
                <a:schemeClr val="bg1"/>
              </a:solidFill>
            </a:endParaRPr>
          </a:p>
        </p:txBody>
      </p:sp>
      <p:graphicFrame>
        <p:nvGraphicFramePr>
          <p:cNvPr id="22" name="表 21">
            <a:extLst>
              <a:ext uri="{FF2B5EF4-FFF2-40B4-BE49-F238E27FC236}">
                <a16:creationId xmlns:a16="http://schemas.microsoft.com/office/drawing/2014/main" id="{6D918FF3-5935-4242-1D8C-9690EE9856C3}"/>
              </a:ext>
            </a:extLst>
          </p:cNvPr>
          <p:cNvGraphicFramePr>
            <a:graphicFrameLocks noGrp="1"/>
          </p:cNvGraphicFramePr>
          <p:nvPr>
            <p:extLst>
              <p:ext uri="{D42A27DB-BD31-4B8C-83A1-F6EECF244321}">
                <p14:modId xmlns:p14="http://schemas.microsoft.com/office/powerpoint/2010/main" val="2232688461"/>
              </p:ext>
            </p:extLst>
          </p:nvPr>
        </p:nvGraphicFramePr>
        <p:xfrm>
          <a:off x="354992" y="6050890"/>
          <a:ext cx="3167083" cy="1081563"/>
        </p:xfrm>
        <a:graphic>
          <a:graphicData uri="http://schemas.openxmlformats.org/drawingml/2006/table">
            <a:tbl>
              <a:tblPr firstRow="1" bandRow="1" bandCol="1">
                <a:tableStyleId>{F2DE63D5-997A-4646-A377-4702673A728D}</a:tableStyleId>
              </a:tblPr>
              <a:tblGrid>
                <a:gridCol w="1007083">
                  <a:extLst>
                    <a:ext uri="{9D8B030D-6E8A-4147-A177-3AD203B41FA5}">
                      <a16:colId xmlns:a16="http://schemas.microsoft.com/office/drawing/2014/main" val="985356196"/>
                    </a:ext>
                  </a:extLst>
                </a:gridCol>
                <a:gridCol w="2160000">
                  <a:extLst>
                    <a:ext uri="{9D8B030D-6E8A-4147-A177-3AD203B41FA5}">
                      <a16:colId xmlns:a16="http://schemas.microsoft.com/office/drawing/2014/main" val="2835656675"/>
                    </a:ext>
                  </a:extLst>
                </a:gridCol>
              </a:tblGrid>
              <a:tr h="252000">
                <a:tc>
                  <a:txBody>
                    <a:bodyPr/>
                    <a:lstStyle/>
                    <a:p>
                      <a:pPr algn="ctr"/>
                      <a:r>
                        <a:rPr lang="ja-JP" altLang="en-US" sz="1100" b="1" cap="none" spc="0" dirty="0">
                          <a:ln/>
                          <a:solidFill>
                            <a:schemeClr val="accent3"/>
                          </a:solidFill>
                          <a:effectLst/>
                          <a:latin typeface="Meiryo UI" panose="020B0604030504040204" pitchFamily="50" charset="-128"/>
                          <a:ea typeface="Meiryo UI" panose="020B0604030504040204" pitchFamily="50" charset="-128"/>
                        </a:rPr>
                        <a:t>改正項目</a:t>
                      </a:r>
                      <a:endParaRPr kumimoji="1" lang="ja-JP" altLang="en-US" sz="1100" b="1" cap="none" spc="0" dirty="0">
                        <a:ln/>
                        <a:solidFill>
                          <a:schemeClr val="accent3"/>
                        </a:solidFill>
                        <a:effectLst/>
                        <a:latin typeface="Meiryo UI" panose="020B0604030504040204" pitchFamily="50" charset="-128"/>
                        <a:ea typeface="Meiryo UI" panose="020B0604030504040204" pitchFamily="50" charset="-128"/>
                      </a:endParaRPr>
                    </a:p>
                  </a:txBody>
                  <a:tcPr marL="0" marR="0" marT="0" marB="0" anchor="ctr">
                    <a:solidFill>
                      <a:schemeClr val="accent3">
                        <a:lumMod val="20000"/>
                        <a:lumOff val="80000"/>
                      </a:schemeClr>
                    </a:solidFill>
                  </a:tcPr>
                </a:tc>
                <a:tc>
                  <a:txBody>
                    <a:bodyPr/>
                    <a:lstStyle/>
                    <a:p>
                      <a:pPr algn="ctr"/>
                      <a:r>
                        <a:rPr kumimoji="1" lang="ja-JP" altLang="en-US" sz="1100" b="1" cap="none" spc="0" dirty="0">
                          <a:ln/>
                          <a:solidFill>
                            <a:schemeClr val="accent3"/>
                          </a:solidFill>
                          <a:effectLst/>
                          <a:latin typeface="Meiryo UI" panose="020B0604030504040204" pitchFamily="50" charset="-128"/>
                          <a:ea typeface="Meiryo UI" panose="020B0604030504040204" pitchFamily="50" charset="-128"/>
                        </a:rPr>
                        <a:t>改正内容</a:t>
                      </a:r>
                      <a:r>
                        <a:rPr kumimoji="1" lang="en-US" altLang="ja-JP" sz="1100" b="1" cap="none" spc="0" dirty="0">
                          <a:ln/>
                          <a:solidFill>
                            <a:schemeClr val="accent3"/>
                          </a:solidFill>
                          <a:effectLst/>
                          <a:latin typeface="Meiryo UI" panose="020B0604030504040204" pitchFamily="50" charset="-128"/>
                          <a:ea typeface="Meiryo UI" panose="020B0604030504040204" pitchFamily="50" charset="-128"/>
                        </a:rPr>
                        <a:t> </a:t>
                      </a:r>
                    </a:p>
                  </a:txBody>
                  <a:tcPr marL="0" marR="0" marT="0" marB="0" anchor="ctr">
                    <a:solidFill>
                      <a:schemeClr val="accent3">
                        <a:lumMod val="20000"/>
                        <a:lumOff val="80000"/>
                      </a:schemeClr>
                    </a:solidFill>
                  </a:tcPr>
                </a:tc>
                <a:extLst>
                  <a:ext uri="{0D108BD9-81ED-4DB2-BD59-A6C34878D82A}">
                    <a16:rowId xmlns:a16="http://schemas.microsoft.com/office/drawing/2014/main" val="3817628886"/>
                  </a:ext>
                </a:extLst>
              </a:tr>
              <a:tr h="829563">
                <a:tc>
                  <a:txBody>
                    <a:bodyPr/>
                    <a:lstStyle/>
                    <a:p>
                      <a:pPr marL="0" lvl="0" indent="0" algn="ctr">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代替措置の</a:t>
                      </a:r>
                      <a:endParaRPr lang="en-US" altLang="ja-JP" sz="1050" dirty="0">
                        <a:latin typeface="Meiryo UI" panose="020B0604030504040204" pitchFamily="50" charset="-128"/>
                        <a:ea typeface="Meiryo UI" panose="020B0604030504040204" pitchFamily="50" charset="-128"/>
                      </a:endParaRPr>
                    </a:p>
                    <a:p>
                      <a:pPr marL="0" lvl="0" indent="0" algn="ctr">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メニューを追加</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tc>
                  <a:txBody>
                    <a:bodyPr/>
                    <a:lstStyle/>
                    <a:p>
                      <a:pPr lvl="0" algn="l"/>
                      <a:r>
                        <a:rPr lang="ja-JP" altLang="en-US" sz="1050" dirty="0">
                          <a:latin typeface="Meiryo UI" panose="020B0604030504040204" pitchFamily="50" charset="-128"/>
                          <a:ea typeface="Meiryo UI" panose="020B0604030504040204" pitchFamily="50" charset="-128"/>
                        </a:rPr>
                        <a:t>（代替措置</a:t>
                      </a:r>
                      <a:r>
                        <a:rPr lang="en-US" altLang="ja-JP" sz="1050" dirty="0">
                          <a:latin typeface="Meiryo UI" panose="020B0604030504040204" pitchFamily="50" charset="-128"/>
                          <a:ea typeface="Meiryo UI" panose="020B0604030504040204" pitchFamily="50" charset="-128"/>
                        </a:rPr>
                        <a:t>〉</a:t>
                      </a:r>
                    </a:p>
                    <a:p>
                      <a:pPr lvl="0" algn="l"/>
                      <a:r>
                        <a:rPr lang="en-US" altLang="ja-JP" sz="105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育児休業に関する制度に準ずる措置</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 始業時刻の変更等</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 </a:t>
                      </a:r>
                      <a:r>
                        <a:rPr lang="ja-JP" altLang="en-US" sz="1050" b="1" dirty="0">
                          <a:solidFill>
                            <a:srgbClr val="FF0000"/>
                          </a:solidFill>
                          <a:latin typeface="Meiryo UI" panose="020B0604030504040204" pitchFamily="50" charset="-128"/>
                          <a:ea typeface="Meiryo UI" panose="020B0604030504040204" pitchFamily="50" charset="-128"/>
                        </a:rPr>
                        <a:t>テレワーク</a:t>
                      </a: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262624190"/>
                  </a:ext>
                </a:extLst>
              </a:tr>
            </a:tbl>
          </a:graphicData>
        </a:graphic>
      </p:graphicFrame>
      <p:sp>
        <p:nvSpPr>
          <p:cNvPr id="23" name="四角形: 角を丸くする 22">
            <a:extLst>
              <a:ext uri="{FF2B5EF4-FFF2-40B4-BE49-F238E27FC236}">
                <a16:creationId xmlns:a16="http://schemas.microsoft.com/office/drawing/2014/main" id="{9BB98738-9CB1-81A7-76F9-DB2B7B0C46D2}"/>
              </a:ext>
            </a:extLst>
          </p:cNvPr>
          <p:cNvSpPr/>
          <p:nvPr/>
        </p:nvSpPr>
        <p:spPr>
          <a:xfrm>
            <a:off x="364223" y="7566736"/>
            <a:ext cx="3171694" cy="323886"/>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育児のためのテレワーク導入の努力義務化</a:t>
            </a:r>
          </a:p>
        </p:txBody>
      </p:sp>
      <p:sp>
        <p:nvSpPr>
          <p:cNvPr id="25" name="テキスト ボックス 24">
            <a:extLst>
              <a:ext uri="{FF2B5EF4-FFF2-40B4-BE49-F238E27FC236}">
                <a16:creationId xmlns:a16="http://schemas.microsoft.com/office/drawing/2014/main" id="{6F35677C-AC1F-9654-CA3D-6DD9B36089A1}"/>
              </a:ext>
            </a:extLst>
          </p:cNvPr>
          <p:cNvSpPr txBox="1"/>
          <p:nvPr/>
        </p:nvSpPr>
        <p:spPr>
          <a:xfrm>
            <a:off x="330562" y="7975906"/>
            <a:ext cx="3252961" cy="600164"/>
          </a:xfrm>
          <a:prstGeom prst="rect">
            <a:avLst/>
          </a:prstGeom>
          <a:noFill/>
        </p:spPr>
        <p:txBody>
          <a:bodyPr wrap="square">
            <a:spAutoFit/>
          </a:bodyPr>
          <a:lstStyle/>
          <a:p>
            <a:r>
              <a:rPr lang="ja-JP" altLang="en-US" sz="1052" dirty="0"/>
              <a:t> </a:t>
            </a:r>
            <a:r>
              <a:rPr lang="ja-JP" altLang="en-US" sz="1100" dirty="0">
                <a:latin typeface="Meiryo UI" panose="020B0604030504040204" pitchFamily="50" charset="-128"/>
                <a:ea typeface="Meiryo UI" panose="020B0604030504040204" pitchFamily="50" charset="-128"/>
              </a:rPr>
              <a:t>３歳未満の子を養育する労働者がテレワークを選択できるように措置を講ずることが、事業主に</a:t>
            </a:r>
            <a:r>
              <a:rPr lang="ja-JP" altLang="en-US" sz="1100" b="1" dirty="0">
                <a:solidFill>
                  <a:srgbClr val="FF0000"/>
                </a:solidFill>
                <a:latin typeface="Meiryo UI" panose="020B0604030504040204" pitchFamily="50" charset="-128"/>
                <a:ea typeface="Meiryo UI" panose="020B0604030504040204" pitchFamily="50" charset="-128"/>
              </a:rPr>
              <a:t>努力義務化</a:t>
            </a:r>
            <a:r>
              <a:rPr lang="ja-JP" altLang="en-US" sz="1100" dirty="0">
                <a:latin typeface="Meiryo UI" panose="020B0604030504040204" pitchFamily="50" charset="-128"/>
                <a:ea typeface="Meiryo UI" panose="020B0604030504040204" pitchFamily="50" charset="-128"/>
              </a:rPr>
              <a:t>されます</a:t>
            </a:r>
            <a:endParaRPr lang="ja-JP" altLang="en-US" sz="1052" dirty="0">
              <a:latin typeface="Meiryo UI" panose="020B0604030504040204" pitchFamily="50" charset="-128"/>
              <a:ea typeface="Meiryo UI" panose="020B0604030504040204" pitchFamily="50" charset="-128"/>
            </a:endParaRPr>
          </a:p>
        </p:txBody>
      </p:sp>
      <p:sp>
        <p:nvSpPr>
          <p:cNvPr id="28" name="四角形: 角を丸くする 27">
            <a:extLst>
              <a:ext uri="{FF2B5EF4-FFF2-40B4-BE49-F238E27FC236}">
                <a16:creationId xmlns:a16="http://schemas.microsoft.com/office/drawing/2014/main" id="{B0FFAE05-E141-008C-D281-9A21F61413FB}"/>
              </a:ext>
            </a:extLst>
          </p:cNvPr>
          <p:cNvSpPr/>
          <p:nvPr/>
        </p:nvSpPr>
        <p:spPr>
          <a:xfrm>
            <a:off x="354992" y="8982204"/>
            <a:ext cx="3171694" cy="323886"/>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28" dirty="0">
                <a:latin typeface="Meiryo UI" panose="020B0604030504040204" pitchFamily="50" charset="-128"/>
                <a:ea typeface="Meiryo UI" panose="020B0604030504040204" pitchFamily="50" charset="-128"/>
              </a:rPr>
              <a:t>育児休業男取得状況の公表義務</a:t>
            </a:r>
          </a:p>
        </p:txBody>
      </p:sp>
      <p:graphicFrame>
        <p:nvGraphicFramePr>
          <p:cNvPr id="29" name="表 28">
            <a:extLst>
              <a:ext uri="{FF2B5EF4-FFF2-40B4-BE49-F238E27FC236}">
                <a16:creationId xmlns:a16="http://schemas.microsoft.com/office/drawing/2014/main" id="{9CE1DF50-159A-397B-FFB9-785B3CAF9F01}"/>
              </a:ext>
            </a:extLst>
          </p:cNvPr>
          <p:cNvGraphicFramePr>
            <a:graphicFrameLocks noGrp="1"/>
          </p:cNvGraphicFramePr>
          <p:nvPr>
            <p:extLst>
              <p:ext uri="{D42A27DB-BD31-4B8C-83A1-F6EECF244321}">
                <p14:modId xmlns:p14="http://schemas.microsoft.com/office/powerpoint/2010/main" val="2249412808"/>
              </p:ext>
            </p:extLst>
          </p:nvPr>
        </p:nvGraphicFramePr>
        <p:xfrm>
          <a:off x="354992" y="9388090"/>
          <a:ext cx="3171693" cy="839568"/>
        </p:xfrm>
        <a:graphic>
          <a:graphicData uri="http://schemas.openxmlformats.org/drawingml/2006/table">
            <a:tbl>
              <a:tblPr firstRow="1" bandRow="1" bandCol="1">
                <a:tableStyleId>{F2DE63D5-997A-4646-A377-4702673A728D}</a:tableStyleId>
              </a:tblPr>
              <a:tblGrid>
                <a:gridCol w="1007083">
                  <a:extLst>
                    <a:ext uri="{9D8B030D-6E8A-4147-A177-3AD203B41FA5}">
                      <a16:colId xmlns:a16="http://schemas.microsoft.com/office/drawing/2014/main" val="985356196"/>
                    </a:ext>
                  </a:extLst>
                </a:gridCol>
                <a:gridCol w="2164610">
                  <a:extLst>
                    <a:ext uri="{9D8B030D-6E8A-4147-A177-3AD203B41FA5}">
                      <a16:colId xmlns:a16="http://schemas.microsoft.com/office/drawing/2014/main" val="2835656675"/>
                    </a:ext>
                  </a:extLst>
                </a:gridCol>
              </a:tblGrid>
              <a:tr h="252000">
                <a:tc>
                  <a:txBody>
                    <a:bodyPr/>
                    <a:lstStyle/>
                    <a:p>
                      <a:pPr algn="ctr"/>
                      <a:r>
                        <a:rPr lang="ja-JP" altLang="en-US" sz="1100" b="1" cap="none" spc="0" dirty="0">
                          <a:ln/>
                          <a:solidFill>
                            <a:schemeClr val="accent3"/>
                          </a:solidFill>
                          <a:effectLst/>
                          <a:latin typeface="Meiryo UI" panose="020B0604030504040204" pitchFamily="50" charset="-128"/>
                          <a:ea typeface="Meiryo UI" panose="020B0604030504040204" pitchFamily="50" charset="-128"/>
                        </a:rPr>
                        <a:t>改正項目</a:t>
                      </a:r>
                      <a:endParaRPr kumimoji="1" lang="ja-JP" altLang="en-US" sz="1100" b="1" cap="none" spc="0" dirty="0">
                        <a:ln/>
                        <a:solidFill>
                          <a:schemeClr val="accent3"/>
                        </a:solidFill>
                        <a:effectLst/>
                        <a:latin typeface="Meiryo UI" panose="020B0604030504040204" pitchFamily="50" charset="-128"/>
                        <a:ea typeface="Meiryo UI" panose="020B0604030504040204" pitchFamily="50" charset="-128"/>
                      </a:endParaRPr>
                    </a:p>
                  </a:txBody>
                  <a:tcPr marL="0" marR="0" marT="0" marB="0" anchor="ctr">
                    <a:solidFill>
                      <a:schemeClr val="accent3">
                        <a:lumMod val="20000"/>
                        <a:lumOff val="80000"/>
                      </a:schemeClr>
                    </a:solidFill>
                  </a:tcPr>
                </a:tc>
                <a:tc>
                  <a:txBody>
                    <a:bodyPr/>
                    <a:lstStyle/>
                    <a:p>
                      <a:pPr algn="ctr"/>
                      <a:r>
                        <a:rPr kumimoji="1" lang="ja-JP" altLang="en-US" sz="1100" b="1" cap="none" spc="0" dirty="0">
                          <a:ln/>
                          <a:solidFill>
                            <a:schemeClr val="accent3"/>
                          </a:solidFill>
                          <a:effectLst/>
                          <a:latin typeface="Meiryo UI" panose="020B0604030504040204" pitchFamily="50" charset="-128"/>
                          <a:ea typeface="Meiryo UI" panose="020B0604030504040204" pitchFamily="50" charset="-128"/>
                        </a:rPr>
                        <a:t>改正内容</a:t>
                      </a:r>
                      <a:r>
                        <a:rPr kumimoji="1" lang="en-US" altLang="ja-JP" sz="1100" b="1" cap="none" spc="0" dirty="0">
                          <a:ln/>
                          <a:solidFill>
                            <a:schemeClr val="accent3"/>
                          </a:solidFill>
                          <a:effectLst/>
                          <a:latin typeface="Meiryo UI" panose="020B0604030504040204" pitchFamily="50" charset="-128"/>
                          <a:ea typeface="Meiryo UI" panose="020B0604030504040204" pitchFamily="50" charset="-128"/>
                        </a:rPr>
                        <a:t> </a:t>
                      </a:r>
                    </a:p>
                  </a:txBody>
                  <a:tcPr marL="0" marR="0" marT="0" marB="0" anchor="ctr">
                    <a:solidFill>
                      <a:schemeClr val="accent3">
                        <a:lumMod val="20000"/>
                        <a:lumOff val="80000"/>
                      </a:schemeClr>
                    </a:solidFill>
                  </a:tcPr>
                </a:tc>
                <a:extLst>
                  <a:ext uri="{0D108BD9-81ED-4DB2-BD59-A6C34878D82A}">
                    <a16:rowId xmlns:a16="http://schemas.microsoft.com/office/drawing/2014/main" val="3817628886"/>
                  </a:ext>
                </a:extLst>
              </a:tr>
              <a:tr h="587568">
                <a:tc>
                  <a:txBody>
                    <a:bodyPr/>
                    <a:lstStyle/>
                    <a:p>
                      <a:pPr marL="0" lvl="0" indent="0" algn="ctr">
                        <a:buFont typeface="Arial" panose="020B0604020202020204" pitchFamily="34" charset="0"/>
                        <a:buNone/>
                      </a:pPr>
                      <a:r>
                        <a:rPr lang="ja-JP" altLang="en-US" sz="900" dirty="0">
                          <a:latin typeface="Meiryo UI" panose="020B0604030504040204" pitchFamily="50" charset="-128"/>
                          <a:ea typeface="Meiryo UI" panose="020B0604030504040204" pitchFamily="50" charset="-128"/>
                        </a:rPr>
                        <a:t>公表義務の対象となる企業 の拡大</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36000" marR="36000" marT="0" marB="0" anchor="ctr"/>
                </a:tc>
                <a:tc>
                  <a:txBody>
                    <a:bodyPr/>
                    <a:lstStyle/>
                    <a:p>
                      <a:pPr lvl="0" algn="ctr"/>
                      <a:r>
                        <a:rPr lang="ja-JP" altLang="en-US" sz="1050" dirty="0">
                          <a:latin typeface="Meiryo UI" panose="020B0604030504040204" pitchFamily="50" charset="-128"/>
                          <a:ea typeface="Meiryo UI" panose="020B0604030504040204" pitchFamily="50" charset="-128"/>
                        </a:rPr>
                        <a:t>従業員数</a:t>
                      </a:r>
                      <a:r>
                        <a:rPr lang="en-US" altLang="ja-JP" sz="1050" b="1" dirty="0">
                          <a:solidFill>
                            <a:srgbClr val="FF0000"/>
                          </a:solidFill>
                          <a:latin typeface="Meiryo UI" panose="020B0604030504040204" pitchFamily="50" charset="-128"/>
                          <a:ea typeface="Meiryo UI" panose="020B0604030504040204" pitchFamily="50" charset="-128"/>
                        </a:rPr>
                        <a:t>300</a:t>
                      </a:r>
                      <a:r>
                        <a:rPr lang="ja-JP" altLang="en-US" sz="1050" b="1" dirty="0">
                          <a:solidFill>
                            <a:srgbClr val="FF0000"/>
                          </a:solidFill>
                          <a:latin typeface="Meiryo UI" panose="020B0604030504040204" pitchFamily="50" charset="-128"/>
                          <a:ea typeface="Meiryo UI" panose="020B0604030504040204" pitchFamily="50" charset="-128"/>
                        </a:rPr>
                        <a:t>人超</a:t>
                      </a:r>
                      <a:r>
                        <a:rPr lang="ja-JP" altLang="en-US" sz="1050" dirty="0">
                          <a:latin typeface="Meiryo UI" panose="020B0604030504040204" pitchFamily="50" charset="-128"/>
                          <a:ea typeface="Meiryo UI" panose="020B0604030504040204" pitchFamily="50" charset="-128"/>
                        </a:rPr>
                        <a:t>の企業</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262624190"/>
                  </a:ext>
                </a:extLst>
              </a:tr>
            </a:tbl>
          </a:graphicData>
        </a:graphic>
      </p:graphicFrame>
      <p:sp>
        <p:nvSpPr>
          <p:cNvPr id="32" name="四角形: 角を丸くする 31">
            <a:extLst>
              <a:ext uri="{FF2B5EF4-FFF2-40B4-BE49-F238E27FC236}">
                <a16:creationId xmlns:a16="http://schemas.microsoft.com/office/drawing/2014/main" id="{63C07779-82A3-9591-0142-F730D54493E5}"/>
              </a:ext>
            </a:extLst>
          </p:cNvPr>
          <p:cNvSpPr/>
          <p:nvPr/>
        </p:nvSpPr>
        <p:spPr>
          <a:xfrm>
            <a:off x="3862675" y="4007399"/>
            <a:ext cx="3431513" cy="323886"/>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50" dirty="0">
                <a:solidFill>
                  <a:srgbClr val="FFFFFF"/>
                </a:solidFill>
                <a:latin typeface="Meiryo UI" panose="020B0604030504040204" pitchFamily="50" charset="-128"/>
                <a:ea typeface="Meiryo UI" panose="020B0604030504040204" pitchFamily="50" charset="-128"/>
              </a:rPr>
              <a:t>　労働者への個別周知・意向確認の義務</a:t>
            </a:r>
          </a:p>
        </p:txBody>
      </p:sp>
      <p:graphicFrame>
        <p:nvGraphicFramePr>
          <p:cNvPr id="41" name="表 40">
            <a:extLst>
              <a:ext uri="{FF2B5EF4-FFF2-40B4-BE49-F238E27FC236}">
                <a16:creationId xmlns:a16="http://schemas.microsoft.com/office/drawing/2014/main" id="{8CF9B4D6-20C8-A87A-9ED5-0DBAB91404C4}"/>
              </a:ext>
            </a:extLst>
          </p:cNvPr>
          <p:cNvGraphicFramePr>
            <a:graphicFrameLocks noGrp="1"/>
          </p:cNvGraphicFramePr>
          <p:nvPr>
            <p:extLst>
              <p:ext uri="{D42A27DB-BD31-4B8C-83A1-F6EECF244321}">
                <p14:modId xmlns:p14="http://schemas.microsoft.com/office/powerpoint/2010/main" val="1282410992"/>
              </p:ext>
            </p:extLst>
          </p:nvPr>
        </p:nvGraphicFramePr>
        <p:xfrm>
          <a:off x="3858260" y="1714263"/>
          <a:ext cx="3397582" cy="2167352"/>
        </p:xfrm>
        <a:graphic>
          <a:graphicData uri="http://schemas.openxmlformats.org/drawingml/2006/table">
            <a:tbl>
              <a:tblPr firstRow="1" bandRow="1" bandCol="1">
                <a:tableStyleId>{F2DE63D5-997A-4646-A377-4702673A728D}</a:tableStyleId>
              </a:tblPr>
              <a:tblGrid>
                <a:gridCol w="802835">
                  <a:extLst>
                    <a:ext uri="{9D8B030D-6E8A-4147-A177-3AD203B41FA5}">
                      <a16:colId xmlns:a16="http://schemas.microsoft.com/office/drawing/2014/main" val="985356196"/>
                    </a:ext>
                  </a:extLst>
                </a:gridCol>
                <a:gridCol w="2594747">
                  <a:extLst>
                    <a:ext uri="{9D8B030D-6E8A-4147-A177-3AD203B41FA5}">
                      <a16:colId xmlns:a16="http://schemas.microsoft.com/office/drawing/2014/main" val="2835656675"/>
                    </a:ext>
                  </a:extLst>
                </a:gridCol>
              </a:tblGrid>
              <a:tr h="215941">
                <a:tc>
                  <a:txBody>
                    <a:bodyPr/>
                    <a:lstStyle/>
                    <a:p>
                      <a:pPr algn="ctr"/>
                      <a:r>
                        <a:rPr kumimoji="1" lang="ja-JP" altLang="en-US" sz="1100" b="1" cap="none" spc="0" dirty="0">
                          <a:ln/>
                          <a:solidFill>
                            <a:schemeClr val="accent3"/>
                          </a:solidFill>
                          <a:effectLst/>
                          <a:latin typeface="Meiryo UI" panose="020B0604030504040204" pitchFamily="50" charset="-128"/>
                          <a:ea typeface="Meiryo UI" panose="020B0604030504040204" pitchFamily="50" charset="-128"/>
                        </a:rPr>
                        <a:t>改正項目</a:t>
                      </a:r>
                    </a:p>
                  </a:txBody>
                  <a:tcPr marL="0" marR="0" marT="0" marB="0" anchor="ctr">
                    <a:solidFill>
                      <a:schemeClr val="accent3">
                        <a:lumMod val="20000"/>
                        <a:lumOff val="80000"/>
                      </a:schemeClr>
                    </a:solidFill>
                  </a:tcPr>
                </a:tc>
                <a:tc>
                  <a:txBody>
                    <a:bodyPr/>
                    <a:lstStyle/>
                    <a:p>
                      <a:pPr algn="ctr"/>
                      <a:r>
                        <a:rPr kumimoji="1" lang="ja-JP" altLang="en-US" sz="1100" b="1" cap="none" spc="0" dirty="0">
                          <a:ln/>
                          <a:solidFill>
                            <a:schemeClr val="accent3"/>
                          </a:solidFill>
                          <a:effectLst/>
                          <a:latin typeface="Meiryo UI" panose="020B0604030504040204" pitchFamily="50" charset="-128"/>
                          <a:ea typeface="Meiryo UI" panose="020B0604030504040204" pitchFamily="50" charset="-128"/>
                        </a:rPr>
                        <a:t>改正内容</a:t>
                      </a:r>
                      <a:r>
                        <a:rPr kumimoji="1" lang="en-US" altLang="ja-JP" sz="1100" b="1" cap="none" spc="0" dirty="0">
                          <a:ln/>
                          <a:solidFill>
                            <a:schemeClr val="accent3"/>
                          </a:solidFill>
                          <a:effectLst/>
                          <a:latin typeface="Meiryo UI" panose="020B0604030504040204" pitchFamily="50" charset="-128"/>
                          <a:ea typeface="Meiryo UI" panose="020B0604030504040204" pitchFamily="50" charset="-128"/>
                        </a:rPr>
                        <a:t> </a:t>
                      </a:r>
                    </a:p>
                  </a:txBody>
                  <a:tcPr marL="0" marR="0" marT="0" marB="0" anchor="ctr">
                    <a:solidFill>
                      <a:schemeClr val="accent3">
                        <a:lumMod val="20000"/>
                        <a:lumOff val="80000"/>
                      </a:schemeClr>
                    </a:solidFill>
                  </a:tcPr>
                </a:tc>
                <a:extLst>
                  <a:ext uri="{0D108BD9-81ED-4DB2-BD59-A6C34878D82A}">
                    <a16:rowId xmlns:a16="http://schemas.microsoft.com/office/drawing/2014/main" val="3817628886"/>
                  </a:ext>
                </a:extLst>
              </a:tr>
              <a:tr h="260546">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対象者</a:t>
                      </a:r>
                    </a:p>
                  </a:txBody>
                  <a:tcPr marL="36000" marR="36000" marT="0" marB="0" anchor="ctr"/>
                </a:tc>
                <a:tc>
                  <a:txBody>
                    <a:bodyPr/>
                    <a:lstStyle/>
                    <a:p>
                      <a:pPr algn="ctr"/>
                      <a:r>
                        <a:rPr lang="ja-JP" altLang="en-US" sz="1050" b="1" dirty="0">
                          <a:solidFill>
                            <a:srgbClr val="FF0000"/>
                          </a:solidFill>
                          <a:latin typeface="Meiryo UI" panose="020B0604030504040204" pitchFamily="50" charset="-128"/>
                          <a:ea typeface="Meiryo UI" panose="020B0604030504040204" pitchFamily="50" charset="-128"/>
                        </a:rPr>
                        <a:t>３歳から小学校就学前の子</a:t>
                      </a:r>
                      <a:r>
                        <a:rPr lang="ja-JP" altLang="en-US" sz="1050" dirty="0">
                          <a:latin typeface="Meiryo UI" panose="020B0604030504040204" pitchFamily="50" charset="-128"/>
                          <a:ea typeface="Meiryo UI" panose="020B0604030504040204" pitchFamily="50" charset="-128"/>
                        </a:rPr>
                        <a:t>を養育する労働者</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489786035"/>
                  </a:ext>
                </a:extLst>
              </a:tr>
              <a:tr h="1690865">
                <a:tc>
                  <a:txBody>
                    <a:bodyPr/>
                    <a:lstStyle/>
                    <a:p>
                      <a:pPr marL="0" lvl="0" indent="0" algn="ctr">
                        <a:buFont typeface="Arial" panose="020B0604020202020204" pitchFamily="34" charset="0"/>
                        <a:buNone/>
                      </a:pPr>
                      <a:r>
                        <a:rPr kumimoji="1" lang="ja-JP" altLang="en-US" sz="1050" dirty="0">
                          <a:solidFill>
                            <a:schemeClr val="tx1"/>
                          </a:solidFill>
                          <a:latin typeface="Meiryo UI" panose="020B0604030504040204" pitchFamily="50" charset="-128"/>
                          <a:ea typeface="Meiryo UI" panose="020B0604030504040204" pitchFamily="50" charset="-128"/>
                        </a:rPr>
                        <a:t>事業主が</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lvl="0" indent="0" algn="ctr">
                        <a:buFont typeface="Arial" panose="020B0604020202020204" pitchFamily="34" charset="0"/>
                        <a:buNone/>
                      </a:pPr>
                      <a:r>
                        <a:rPr kumimoji="1" lang="ja-JP" altLang="en-US" sz="1050" dirty="0">
                          <a:solidFill>
                            <a:schemeClr val="tx1"/>
                          </a:solidFill>
                          <a:latin typeface="Meiryo UI" panose="020B0604030504040204" pitchFamily="50" charset="-128"/>
                          <a:ea typeface="Meiryo UI" panose="020B0604030504040204" pitchFamily="50" charset="-128"/>
                        </a:rPr>
                        <a:t>講ずべき措置</a:t>
                      </a:r>
                    </a:p>
                  </a:txBody>
                  <a:tcPr marL="36000" marR="36000" marT="0" marB="0" anchor="ctr"/>
                </a:tc>
                <a:tc>
                  <a:txBody>
                    <a:bodyPr/>
                    <a:lstStyle/>
                    <a:p>
                      <a:pPr lvl="0" algn="l">
                        <a:lnSpc>
                          <a:spcPct val="100000"/>
                        </a:lnSpc>
                      </a:pPr>
                      <a:r>
                        <a:rPr kumimoji="1" lang="ja-JP" altLang="en-US" sz="1050" dirty="0">
                          <a:solidFill>
                            <a:schemeClr val="tx1"/>
                          </a:solidFill>
                          <a:latin typeface="Meiryo UI" panose="020B0604030504040204" pitchFamily="50" charset="-128"/>
                          <a:ea typeface="Meiryo UI" panose="020B0604030504040204" pitchFamily="50" charset="-128"/>
                        </a:rPr>
                        <a:t>　以下から</a:t>
                      </a:r>
                      <a:r>
                        <a:rPr kumimoji="1" lang="ja-JP" altLang="en-US" sz="1050" b="1" dirty="0">
                          <a:solidFill>
                            <a:srgbClr val="FF0000"/>
                          </a:solidFill>
                          <a:latin typeface="Meiryo UI" panose="020B0604030504040204" pitchFamily="50" charset="-128"/>
                          <a:ea typeface="Meiryo UI" panose="020B0604030504040204" pitchFamily="50" charset="-128"/>
                        </a:rPr>
                        <a:t>２つ以上の措置</a:t>
                      </a:r>
                      <a:r>
                        <a:rPr kumimoji="1" lang="ja-JP" altLang="en-US" sz="1050" dirty="0">
                          <a:solidFill>
                            <a:schemeClr val="tx1"/>
                          </a:solidFill>
                          <a:latin typeface="Meiryo UI" panose="020B0604030504040204" pitchFamily="50" charset="-128"/>
                          <a:ea typeface="Meiryo UI" panose="020B0604030504040204" pitchFamily="50" charset="-128"/>
                        </a:rPr>
                        <a:t>を行う必要がある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lvl="0" algn="l">
                        <a:lnSpc>
                          <a:spcPct val="150000"/>
                        </a:lnSpc>
                      </a:pPr>
                      <a:r>
                        <a:rPr kumimoji="1" lang="ja-JP" altLang="en-US" sz="1050" dirty="0">
                          <a:solidFill>
                            <a:schemeClr val="tx1"/>
                          </a:solidFill>
                          <a:latin typeface="Meiryo UI" panose="020B0604030504040204" pitchFamily="50" charset="-128"/>
                          <a:ea typeface="Meiryo UI" panose="020B0604030504040204" pitchFamily="50" charset="-128"/>
                        </a:rPr>
                        <a:t>（選択肢）</a:t>
                      </a:r>
                      <a:endParaRPr kumimoji="1" lang="en-US" altLang="ja-JP" sz="1050" dirty="0">
                        <a:solidFill>
                          <a:schemeClr val="tx1"/>
                        </a:solidFill>
                        <a:latin typeface="Meiryo UI" panose="020B0604030504040204" pitchFamily="50" charset="-128"/>
                        <a:ea typeface="Meiryo UI" panose="020B0604030504040204" pitchFamily="50" charset="-128"/>
                      </a:endParaRPr>
                    </a:p>
                    <a:p>
                      <a:pPr lvl="0" algn="l">
                        <a:lnSpc>
                          <a:spcPct val="100000"/>
                        </a:lnSpc>
                      </a:pPr>
                      <a:r>
                        <a:rPr lang="ja-JP" altLang="en-US" sz="1050" dirty="0">
                          <a:latin typeface="Meiryo UI" panose="020B0604030504040204" pitchFamily="50" charset="-128"/>
                          <a:ea typeface="Meiryo UI" panose="020B0604030504040204" pitchFamily="50" charset="-128"/>
                        </a:rPr>
                        <a:t>　① 始業時刻等の変更</a:t>
                      </a:r>
                      <a:endParaRPr lang="en-US" altLang="ja-JP" sz="1050" dirty="0">
                        <a:latin typeface="Meiryo UI" panose="020B0604030504040204" pitchFamily="50" charset="-128"/>
                        <a:ea typeface="Meiryo UI" panose="020B0604030504040204" pitchFamily="50" charset="-128"/>
                      </a:endParaRPr>
                    </a:p>
                    <a:p>
                      <a:pPr lvl="0" algn="l">
                        <a:lnSpc>
                          <a:spcPct val="100000"/>
                        </a:lnSpc>
                      </a:pPr>
                      <a:r>
                        <a:rPr lang="ja-JP" altLang="en-US" sz="1050" dirty="0">
                          <a:latin typeface="Meiryo UI" panose="020B0604030504040204" pitchFamily="50" charset="-128"/>
                          <a:ea typeface="Meiryo UI" panose="020B0604030504040204" pitchFamily="50" charset="-128"/>
                        </a:rPr>
                        <a:t>　② テレワーク等（</a:t>
                      </a:r>
                      <a:r>
                        <a:rPr lang="en-US" altLang="ja-JP" sz="1050" dirty="0">
                          <a:latin typeface="Meiryo UI" panose="020B0604030504040204" pitchFamily="50" charset="-128"/>
                          <a:ea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rPr>
                        <a:t>日以上</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月） </a:t>
                      </a:r>
                      <a:endParaRPr lang="en-US" altLang="ja-JP" sz="1050" dirty="0">
                        <a:latin typeface="Meiryo UI" panose="020B0604030504040204" pitchFamily="50" charset="-128"/>
                        <a:ea typeface="Meiryo UI" panose="020B0604030504040204" pitchFamily="50" charset="-128"/>
                      </a:endParaRPr>
                    </a:p>
                    <a:p>
                      <a:pPr lvl="0" algn="l">
                        <a:lnSpc>
                          <a:spcPct val="100000"/>
                        </a:lnSpc>
                      </a:pPr>
                      <a:r>
                        <a:rPr lang="ja-JP" altLang="en-US" sz="1050" dirty="0">
                          <a:latin typeface="Meiryo UI" panose="020B0604030504040204" pitchFamily="50" charset="-128"/>
                          <a:ea typeface="Meiryo UI" panose="020B0604030504040204" pitchFamily="50" charset="-128"/>
                        </a:rPr>
                        <a:t>　③ 保育施設の設置運営等 </a:t>
                      </a:r>
                      <a:endParaRPr lang="en-US" altLang="ja-JP" sz="1050" dirty="0">
                        <a:latin typeface="Meiryo UI" panose="020B0604030504040204" pitchFamily="50" charset="-128"/>
                        <a:ea typeface="Meiryo UI" panose="020B0604030504040204" pitchFamily="50" charset="-128"/>
                      </a:endParaRPr>
                    </a:p>
                    <a:p>
                      <a:pPr lvl="0" algn="l">
                        <a:lnSpc>
                          <a:spcPct val="100000"/>
                        </a:lnSpc>
                      </a:pPr>
                      <a:r>
                        <a:rPr lang="ja-JP" altLang="en-US" sz="1050" dirty="0">
                          <a:latin typeface="Meiryo UI" panose="020B0604030504040204" pitchFamily="50" charset="-128"/>
                          <a:ea typeface="Meiryo UI" panose="020B0604030504040204" pitchFamily="50" charset="-128"/>
                        </a:rPr>
                        <a:t>　④ 就業しつつ子を養育することを容易にする</a:t>
                      </a:r>
                      <a:endParaRPr lang="en-US" altLang="ja-JP" sz="1050" dirty="0">
                        <a:latin typeface="Meiryo UI" panose="020B0604030504040204" pitchFamily="50" charset="-128"/>
                        <a:ea typeface="Meiryo UI" panose="020B0604030504040204" pitchFamily="50" charset="-128"/>
                      </a:endParaRPr>
                    </a:p>
                    <a:p>
                      <a:pPr lvl="0" algn="l">
                        <a:lnSpc>
                          <a:spcPct val="100000"/>
                        </a:lnSpc>
                      </a:pPr>
                      <a:r>
                        <a:rPr lang="ja-JP" altLang="en-US" sz="1050" dirty="0">
                          <a:latin typeface="Meiryo UI" panose="020B0604030504040204" pitchFamily="50" charset="-128"/>
                          <a:ea typeface="Meiryo UI" panose="020B0604030504040204" pitchFamily="50" charset="-128"/>
                        </a:rPr>
                        <a:t>　　ための休暇 </a:t>
                      </a:r>
                      <a:endParaRPr lang="en-US" altLang="ja-JP" sz="1050" dirty="0">
                        <a:latin typeface="Meiryo UI" panose="020B0604030504040204" pitchFamily="50" charset="-128"/>
                        <a:ea typeface="Meiryo UI" panose="020B0604030504040204" pitchFamily="50" charset="-128"/>
                      </a:endParaRPr>
                    </a:p>
                    <a:p>
                      <a:pPr lvl="0" algn="l">
                        <a:lnSpc>
                          <a:spcPct val="100000"/>
                        </a:lnSpc>
                      </a:pP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養育両立支援休暇</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の付与</a:t>
                      </a:r>
                      <a:r>
                        <a:rPr lang="en-US" altLang="ja-JP" sz="1050" dirty="0">
                          <a:latin typeface="Meiryo UI" panose="020B0604030504040204" pitchFamily="50" charset="-128"/>
                          <a:ea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rPr>
                        <a:t>日以上</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a:t>
                      </a:r>
                    </a:p>
                    <a:p>
                      <a:pPr lvl="0" algn="l">
                        <a:lnSpc>
                          <a:spcPct val="100000"/>
                        </a:lnSpc>
                      </a:pPr>
                      <a:r>
                        <a:rPr lang="ja-JP" altLang="en-US" sz="1050" dirty="0">
                          <a:latin typeface="Meiryo UI" panose="020B0604030504040204" pitchFamily="50" charset="-128"/>
                          <a:ea typeface="Meiryo UI" panose="020B0604030504040204" pitchFamily="50" charset="-128"/>
                        </a:rPr>
                        <a:t>　⑤ 短時間勤務制度</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262624190"/>
                  </a:ext>
                </a:extLst>
              </a:tr>
            </a:tbl>
          </a:graphicData>
        </a:graphic>
      </p:graphicFrame>
      <p:sp>
        <p:nvSpPr>
          <p:cNvPr id="42" name="四角形: 角を丸くする 41">
            <a:extLst>
              <a:ext uri="{FF2B5EF4-FFF2-40B4-BE49-F238E27FC236}">
                <a16:creationId xmlns:a16="http://schemas.microsoft.com/office/drawing/2014/main" id="{2DDB2583-7795-CD25-8A20-8A3EC02EE179}"/>
              </a:ext>
            </a:extLst>
          </p:cNvPr>
          <p:cNvSpPr/>
          <p:nvPr/>
        </p:nvSpPr>
        <p:spPr>
          <a:xfrm>
            <a:off x="3858260" y="1339948"/>
            <a:ext cx="3397582" cy="323886"/>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28" dirty="0">
                <a:latin typeface="Meiryo UI" panose="020B0604030504040204" pitchFamily="50" charset="-128"/>
                <a:ea typeface="Meiryo UI" panose="020B0604030504040204" pitchFamily="50" charset="-128"/>
              </a:rPr>
              <a:t>柔軟な働き方を実現するための措置等</a:t>
            </a:r>
            <a:endParaRPr kumimoji="1" lang="ja-JP" altLang="en-US" sz="1228" dirty="0">
              <a:latin typeface="Meiryo UI" panose="020B0604030504040204" pitchFamily="50" charset="-128"/>
              <a:ea typeface="Meiryo UI" panose="020B0604030504040204" pitchFamily="50" charset="-128"/>
            </a:endParaRPr>
          </a:p>
        </p:txBody>
      </p:sp>
      <p:graphicFrame>
        <p:nvGraphicFramePr>
          <p:cNvPr id="43" name="表 42">
            <a:extLst>
              <a:ext uri="{FF2B5EF4-FFF2-40B4-BE49-F238E27FC236}">
                <a16:creationId xmlns:a16="http://schemas.microsoft.com/office/drawing/2014/main" id="{BE215414-B9BF-12FF-C9C8-4FEE7BBAD5A2}"/>
              </a:ext>
            </a:extLst>
          </p:cNvPr>
          <p:cNvGraphicFramePr>
            <a:graphicFrameLocks noGrp="1"/>
          </p:cNvGraphicFramePr>
          <p:nvPr>
            <p:extLst>
              <p:ext uri="{D42A27DB-BD31-4B8C-83A1-F6EECF244321}">
                <p14:modId xmlns:p14="http://schemas.microsoft.com/office/powerpoint/2010/main" val="585474108"/>
              </p:ext>
            </p:extLst>
          </p:nvPr>
        </p:nvGraphicFramePr>
        <p:xfrm>
          <a:off x="3864884" y="4373809"/>
          <a:ext cx="3393166" cy="2932126"/>
        </p:xfrm>
        <a:graphic>
          <a:graphicData uri="http://schemas.openxmlformats.org/drawingml/2006/table">
            <a:tbl>
              <a:tblPr firstRow="1" bandRow="1" bandCol="1">
                <a:tableStyleId>{F2DE63D5-997A-4646-A377-4702673A728D}</a:tableStyleId>
              </a:tblPr>
              <a:tblGrid>
                <a:gridCol w="783316">
                  <a:extLst>
                    <a:ext uri="{9D8B030D-6E8A-4147-A177-3AD203B41FA5}">
                      <a16:colId xmlns:a16="http://schemas.microsoft.com/office/drawing/2014/main" val="3246651924"/>
                    </a:ext>
                  </a:extLst>
                </a:gridCol>
                <a:gridCol w="2609850">
                  <a:extLst>
                    <a:ext uri="{9D8B030D-6E8A-4147-A177-3AD203B41FA5}">
                      <a16:colId xmlns:a16="http://schemas.microsoft.com/office/drawing/2014/main" val="2334470614"/>
                    </a:ext>
                  </a:extLst>
                </a:gridCol>
              </a:tblGrid>
              <a:tr h="252000">
                <a:tc>
                  <a:txBody>
                    <a:bodyPr/>
                    <a:lstStyle/>
                    <a:p>
                      <a:pPr algn="ctr"/>
                      <a:r>
                        <a:rPr lang="ja-JP" altLang="en-US" sz="1100" b="1" cap="none" spc="0" dirty="0">
                          <a:ln/>
                          <a:solidFill>
                            <a:schemeClr val="accent3"/>
                          </a:solidFill>
                          <a:effectLst/>
                          <a:latin typeface="Meiryo UI" panose="020B0604030504040204" pitchFamily="50" charset="-128"/>
                          <a:ea typeface="Meiryo UI" panose="020B0604030504040204" pitchFamily="50" charset="-128"/>
                        </a:rPr>
                        <a:t>改正項目</a:t>
                      </a:r>
                      <a:endParaRPr kumimoji="1" lang="ja-JP" altLang="en-US" sz="1100" b="1" cap="none" spc="0" dirty="0">
                        <a:ln/>
                        <a:solidFill>
                          <a:schemeClr val="accent3"/>
                        </a:solidFill>
                        <a:effectLst/>
                        <a:latin typeface="Meiryo UI" panose="020B0604030504040204" pitchFamily="50" charset="-128"/>
                        <a:ea typeface="Meiryo UI" panose="020B0604030504040204" pitchFamily="50" charset="-128"/>
                      </a:endParaRPr>
                    </a:p>
                  </a:txBody>
                  <a:tcPr marL="0" marR="0" marT="0" marB="0" anchor="ctr">
                    <a:solidFill>
                      <a:schemeClr val="accent3">
                        <a:lumMod val="20000"/>
                        <a:lumOff val="80000"/>
                      </a:schemeClr>
                    </a:solidFill>
                  </a:tcPr>
                </a:tc>
                <a:tc>
                  <a:txBody>
                    <a:bodyPr/>
                    <a:lstStyle/>
                    <a:p>
                      <a:pPr algn="ctr"/>
                      <a:r>
                        <a:rPr kumimoji="1" lang="ja-JP" altLang="en-US" sz="1100" b="1" cap="none" spc="0" dirty="0">
                          <a:ln/>
                          <a:solidFill>
                            <a:schemeClr val="accent3"/>
                          </a:solidFill>
                          <a:effectLst/>
                          <a:latin typeface="Meiryo UI" panose="020B0604030504040204" pitchFamily="50" charset="-128"/>
                          <a:ea typeface="Meiryo UI" panose="020B0604030504040204" pitchFamily="50" charset="-128"/>
                        </a:rPr>
                        <a:t>改正内容</a:t>
                      </a:r>
                      <a:r>
                        <a:rPr kumimoji="1" lang="en-US" altLang="ja-JP" sz="1100" b="1" cap="none" spc="0" dirty="0">
                          <a:ln/>
                          <a:solidFill>
                            <a:schemeClr val="accent3"/>
                          </a:solidFill>
                          <a:effectLst/>
                          <a:latin typeface="Meiryo UI" panose="020B0604030504040204" pitchFamily="50" charset="-128"/>
                          <a:ea typeface="Meiryo UI" panose="020B0604030504040204" pitchFamily="50" charset="-128"/>
                        </a:rPr>
                        <a:t> </a:t>
                      </a:r>
                    </a:p>
                  </a:txBody>
                  <a:tcPr marL="0" marR="0" marT="0" marB="0" anchor="ctr">
                    <a:solidFill>
                      <a:schemeClr val="accent3">
                        <a:lumMod val="20000"/>
                        <a:lumOff val="80000"/>
                      </a:schemeClr>
                    </a:solidFill>
                  </a:tcPr>
                </a:tc>
                <a:extLst>
                  <a:ext uri="{0D108BD9-81ED-4DB2-BD59-A6C34878D82A}">
                    <a16:rowId xmlns:a16="http://schemas.microsoft.com/office/drawing/2014/main" val="266824015"/>
                  </a:ext>
                </a:extLst>
              </a:tr>
              <a:tr h="25200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対象者</a:t>
                      </a:r>
                    </a:p>
                  </a:txBody>
                  <a:tcPr marL="36000" marR="36000" marT="0" marB="0" anchor="ctr">
                    <a:noFill/>
                  </a:tcPr>
                </a:tc>
                <a:tc>
                  <a:txBody>
                    <a:bodyPr/>
                    <a:lstStyle/>
                    <a:p>
                      <a:pPr algn="ctr"/>
                      <a:r>
                        <a:rPr lang="ja-JP" altLang="en-US" sz="1050" b="1" dirty="0">
                          <a:solidFill>
                            <a:srgbClr val="FF0000"/>
                          </a:solidFill>
                          <a:latin typeface="Meiryo UI" panose="020B0604030504040204" pitchFamily="50" charset="-128"/>
                          <a:ea typeface="Meiryo UI" panose="020B0604030504040204" pitchFamily="50" charset="-128"/>
                        </a:rPr>
                        <a:t>３歳から小学校就学前の子</a:t>
                      </a:r>
                      <a:r>
                        <a:rPr lang="ja-JP" altLang="en-US" sz="1050" dirty="0">
                          <a:latin typeface="Meiryo UI" panose="020B0604030504040204" pitchFamily="50" charset="-128"/>
                          <a:ea typeface="Meiryo UI" panose="020B0604030504040204" pitchFamily="50" charset="-128"/>
                        </a:rPr>
                        <a:t>を養育する労働者</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36000" marR="36000" marT="0" marB="0" anchor="ctr">
                    <a:noFill/>
                  </a:tcPr>
                </a:tc>
                <a:extLst>
                  <a:ext uri="{0D108BD9-81ED-4DB2-BD59-A6C34878D82A}">
                    <a16:rowId xmlns:a16="http://schemas.microsoft.com/office/drawing/2014/main" val="3499037537"/>
                  </a:ext>
                </a:extLst>
              </a:tr>
              <a:tr h="652432">
                <a:tc>
                  <a:txBody>
                    <a:bodyPr/>
                    <a:lstStyle/>
                    <a:p>
                      <a:pPr marL="0" lvl="0" indent="0" algn="ctr">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周知時期</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tc>
                  <a:txBody>
                    <a:bodyPr/>
                    <a:lstStyle/>
                    <a:p>
                      <a:pPr lvl="0" algn="l"/>
                      <a:r>
                        <a:rPr lang="ja-JP" altLang="en-US" sz="1050" dirty="0">
                          <a:latin typeface="Meiryo UI" panose="020B0604030504040204" pitchFamily="50" charset="-128"/>
                          <a:ea typeface="Meiryo UI" panose="020B0604030504040204" pitchFamily="50" charset="-128"/>
                        </a:rPr>
                        <a:t>労働者の子が３歳の誕生日の１か月前までの１年間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１歳</a:t>
                      </a:r>
                      <a:r>
                        <a:rPr lang="en-US" altLang="ja-JP" sz="1050" dirty="0">
                          <a:latin typeface="Meiryo UI" panose="020B0604030504040204" pitchFamily="50" charset="-128"/>
                          <a:ea typeface="Meiryo UI" panose="020B0604030504040204" pitchFamily="50" charset="-128"/>
                        </a:rPr>
                        <a:t>11</a:t>
                      </a:r>
                      <a:r>
                        <a:rPr lang="ja-JP" altLang="en-US" sz="1050" dirty="0">
                          <a:latin typeface="Meiryo UI" panose="020B0604030504040204" pitchFamily="50" charset="-128"/>
                          <a:ea typeface="Meiryo UI" panose="020B0604030504040204" pitchFamily="50" charset="-128"/>
                        </a:rPr>
                        <a:t>か月に達する日の翌々日から２歳</a:t>
                      </a:r>
                      <a:r>
                        <a:rPr lang="en-US" altLang="ja-JP" sz="1050" dirty="0">
                          <a:latin typeface="Meiryo UI" panose="020B0604030504040204" pitchFamily="50" charset="-128"/>
                          <a:ea typeface="Meiryo UI" panose="020B0604030504040204" pitchFamily="50" charset="-128"/>
                        </a:rPr>
                        <a:t>11</a:t>
                      </a:r>
                      <a:r>
                        <a:rPr lang="ja-JP" altLang="en-US" sz="1050" dirty="0">
                          <a:latin typeface="Meiryo UI" panose="020B0604030504040204" pitchFamily="50" charset="-128"/>
                          <a:ea typeface="Meiryo UI" panose="020B0604030504040204" pitchFamily="50" charset="-128"/>
                        </a:rPr>
                        <a:t>か月に達する日の翌日まで）</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2041447085"/>
                  </a:ext>
                </a:extLst>
              </a:tr>
              <a:tr h="982348">
                <a:tc>
                  <a:txBody>
                    <a:bodyPr/>
                    <a:lstStyle/>
                    <a:p>
                      <a:pPr marL="0" lvl="0" indent="0" algn="ctr">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周知事項</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tc>
                  <a:txBody>
                    <a:bodyPr/>
                    <a:lstStyle/>
                    <a:p>
                      <a:pPr lvl="0" algn="l"/>
                      <a:r>
                        <a:rPr lang="ja-JP" altLang="en-US" sz="1050" dirty="0">
                          <a:latin typeface="Meiryo UI" panose="020B0604030504040204" pitchFamily="50" charset="-128"/>
                          <a:ea typeface="Meiryo UI" panose="020B0604030504040204" pitchFamily="50" charset="-128"/>
                        </a:rPr>
                        <a:t>①事業主が講ずるとした対象措置</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　（２つ以上）の内容</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② 対象措置の申出先（例：人事部など）</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③ 所定外労働（残業免除）･時間外労働・</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　 深夜業の制限に関する制度</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2067104883"/>
                  </a:ext>
                </a:extLst>
              </a:tr>
              <a:tr h="793346">
                <a:tc>
                  <a:txBody>
                    <a:bodyPr/>
                    <a:lstStyle/>
                    <a:p>
                      <a:pPr marL="0" lvl="0" indent="0" algn="ctr">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個別周知意向確認の</a:t>
                      </a:r>
                      <a:endParaRPr lang="en-US" altLang="ja-JP" sz="1050" dirty="0">
                        <a:latin typeface="Meiryo UI" panose="020B0604030504040204" pitchFamily="50" charset="-128"/>
                        <a:ea typeface="Meiryo UI" panose="020B0604030504040204" pitchFamily="50" charset="-128"/>
                      </a:endParaRPr>
                    </a:p>
                    <a:p>
                      <a:pPr marL="0" lvl="0" indent="0" algn="ctr">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方法</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tc>
                  <a:txBody>
                    <a:bodyPr/>
                    <a:lstStyle/>
                    <a:p>
                      <a:pPr lvl="0" algn="l"/>
                      <a:r>
                        <a:rPr lang="ja-JP" altLang="en-US" sz="1050" dirty="0">
                          <a:latin typeface="Meiryo UI" panose="020B0604030504040204" pitchFamily="50" charset="-128"/>
                          <a:ea typeface="Meiryo UI" panose="020B0604030504040204" pitchFamily="50" charset="-128"/>
                        </a:rPr>
                        <a:t>①面談　②書面交付　③</a:t>
                      </a:r>
                      <a:r>
                        <a:rPr lang="en-US" altLang="ja-JP" sz="1050" dirty="0">
                          <a:latin typeface="Meiryo UI" panose="020B0604030504040204" pitchFamily="50" charset="-128"/>
                          <a:ea typeface="Meiryo UI" panose="020B0604030504040204" pitchFamily="50" charset="-128"/>
                        </a:rPr>
                        <a:t>FAX</a:t>
                      </a:r>
                      <a:r>
                        <a:rPr lang="ja-JP" altLang="en-US" sz="1050" dirty="0">
                          <a:latin typeface="Meiryo UI" panose="020B0604030504040204" pitchFamily="50" charset="-128"/>
                          <a:ea typeface="Meiryo UI" panose="020B0604030504040204" pitchFamily="50" charset="-128"/>
                        </a:rPr>
                        <a:t>　④電子メール</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　等のいずれか </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　注：①はオンライン面談も可能。</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　　　　③④は労働者が希望した場合のみ </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1230145250"/>
                  </a:ext>
                </a:extLst>
              </a:tr>
            </a:tbl>
          </a:graphicData>
        </a:graphic>
      </p:graphicFrame>
      <p:sp>
        <p:nvSpPr>
          <p:cNvPr id="46" name="四角形: 角を丸くする 45">
            <a:extLst>
              <a:ext uri="{FF2B5EF4-FFF2-40B4-BE49-F238E27FC236}">
                <a16:creationId xmlns:a16="http://schemas.microsoft.com/office/drawing/2014/main" id="{FD817025-C3BB-3C07-8AFD-77F314044D12}"/>
              </a:ext>
            </a:extLst>
          </p:cNvPr>
          <p:cNvSpPr/>
          <p:nvPr/>
        </p:nvSpPr>
        <p:spPr>
          <a:xfrm>
            <a:off x="3864884" y="7404793"/>
            <a:ext cx="3393166" cy="323886"/>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28" dirty="0">
                <a:solidFill>
                  <a:srgbClr val="FFFFFF"/>
                </a:solidFill>
                <a:latin typeface="Meiryo UI" panose="020B0604030504040204" pitchFamily="50" charset="-128"/>
                <a:ea typeface="Meiryo UI" panose="020B0604030504040204" pitchFamily="50" charset="-128"/>
              </a:rPr>
              <a:t>労働者への意向聴取・配慮の義務</a:t>
            </a:r>
          </a:p>
        </p:txBody>
      </p:sp>
      <p:graphicFrame>
        <p:nvGraphicFramePr>
          <p:cNvPr id="47" name="表 46">
            <a:extLst>
              <a:ext uri="{FF2B5EF4-FFF2-40B4-BE49-F238E27FC236}">
                <a16:creationId xmlns:a16="http://schemas.microsoft.com/office/drawing/2014/main" id="{85CCFC1A-1F7D-CFFB-7127-2DB335A0E8A0}"/>
              </a:ext>
            </a:extLst>
          </p:cNvPr>
          <p:cNvGraphicFramePr>
            <a:graphicFrameLocks noGrp="1"/>
          </p:cNvGraphicFramePr>
          <p:nvPr>
            <p:extLst>
              <p:ext uri="{D42A27DB-BD31-4B8C-83A1-F6EECF244321}">
                <p14:modId xmlns:p14="http://schemas.microsoft.com/office/powerpoint/2010/main" val="1547906065"/>
              </p:ext>
            </p:extLst>
          </p:nvPr>
        </p:nvGraphicFramePr>
        <p:xfrm>
          <a:off x="3869359" y="7753581"/>
          <a:ext cx="3393166" cy="2838219"/>
        </p:xfrm>
        <a:graphic>
          <a:graphicData uri="http://schemas.openxmlformats.org/drawingml/2006/table">
            <a:tbl>
              <a:tblPr firstRow="1" bandRow="1" bandCol="1">
                <a:tableStyleId>{F2DE63D5-997A-4646-A377-4702673A728D}</a:tableStyleId>
              </a:tblPr>
              <a:tblGrid>
                <a:gridCol w="795455">
                  <a:extLst>
                    <a:ext uri="{9D8B030D-6E8A-4147-A177-3AD203B41FA5}">
                      <a16:colId xmlns:a16="http://schemas.microsoft.com/office/drawing/2014/main" val="3246651924"/>
                    </a:ext>
                  </a:extLst>
                </a:gridCol>
                <a:gridCol w="2597711">
                  <a:extLst>
                    <a:ext uri="{9D8B030D-6E8A-4147-A177-3AD203B41FA5}">
                      <a16:colId xmlns:a16="http://schemas.microsoft.com/office/drawing/2014/main" val="2334470614"/>
                    </a:ext>
                  </a:extLst>
                </a:gridCol>
              </a:tblGrid>
              <a:tr h="288098">
                <a:tc>
                  <a:txBody>
                    <a:bodyPr/>
                    <a:lstStyle/>
                    <a:p>
                      <a:pPr algn="ctr"/>
                      <a:r>
                        <a:rPr lang="ja-JP" altLang="en-US" sz="1100" b="1" cap="none" spc="0" dirty="0">
                          <a:ln/>
                          <a:solidFill>
                            <a:schemeClr val="accent3"/>
                          </a:solidFill>
                          <a:effectLst/>
                          <a:latin typeface="Meiryo UI" panose="020B0604030504040204" pitchFamily="50" charset="-128"/>
                          <a:ea typeface="Meiryo UI" panose="020B0604030504040204" pitchFamily="50" charset="-128"/>
                        </a:rPr>
                        <a:t>改正項目</a:t>
                      </a:r>
                      <a:endParaRPr kumimoji="1" lang="ja-JP" altLang="en-US" sz="1100" b="1" cap="none" spc="0" dirty="0">
                        <a:ln/>
                        <a:solidFill>
                          <a:schemeClr val="accent3"/>
                        </a:solidFill>
                        <a:effectLst/>
                        <a:latin typeface="Meiryo UI" panose="020B0604030504040204" pitchFamily="50" charset="-128"/>
                        <a:ea typeface="Meiryo UI" panose="020B0604030504040204" pitchFamily="50" charset="-128"/>
                      </a:endParaRPr>
                    </a:p>
                  </a:txBody>
                  <a:tcPr marL="0" marR="0" marT="0" marB="0" anchor="ctr">
                    <a:solidFill>
                      <a:schemeClr val="accent3">
                        <a:lumMod val="20000"/>
                        <a:lumOff val="80000"/>
                      </a:schemeClr>
                    </a:solidFill>
                  </a:tcPr>
                </a:tc>
                <a:tc>
                  <a:txBody>
                    <a:bodyPr/>
                    <a:lstStyle/>
                    <a:p>
                      <a:pPr algn="ctr"/>
                      <a:r>
                        <a:rPr kumimoji="1" lang="ja-JP" altLang="en-US" sz="1100" b="1" cap="none" spc="0" dirty="0">
                          <a:ln/>
                          <a:solidFill>
                            <a:schemeClr val="accent3"/>
                          </a:solidFill>
                          <a:effectLst/>
                          <a:latin typeface="Meiryo UI" panose="020B0604030504040204" pitchFamily="50" charset="-128"/>
                          <a:ea typeface="Meiryo UI" panose="020B0604030504040204" pitchFamily="50" charset="-128"/>
                        </a:rPr>
                        <a:t>改正内容</a:t>
                      </a:r>
                      <a:r>
                        <a:rPr kumimoji="1" lang="en-US" altLang="ja-JP" sz="1100" b="1" cap="none" spc="0" dirty="0">
                          <a:ln/>
                          <a:solidFill>
                            <a:schemeClr val="accent3"/>
                          </a:solidFill>
                          <a:effectLst/>
                          <a:latin typeface="Meiryo UI" panose="020B0604030504040204" pitchFamily="50" charset="-128"/>
                          <a:ea typeface="Meiryo UI" panose="020B0604030504040204" pitchFamily="50" charset="-128"/>
                        </a:rPr>
                        <a:t> </a:t>
                      </a:r>
                    </a:p>
                  </a:txBody>
                  <a:tcPr marL="0" marR="0" marT="0" marB="0" anchor="ctr">
                    <a:solidFill>
                      <a:schemeClr val="accent3">
                        <a:lumMod val="20000"/>
                        <a:lumOff val="80000"/>
                      </a:schemeClr>
                    </a:solidFill>
                  </a:tcPr>
                </a:tc>
                <a:extLst>
                  <a:ext uri="{0D108BD9-81ED-4DB2-BD59-A6C34878D82A}">
                    <a16:rowId xmlns:a16="http://schemas.microsoft.com/office/drawing/2014/main" val="266824015"/>
                  </a:ext>
                </a:extLst>
              </a:tr>
              <a:tr h="927167">
                <a:tc>
                  <a:txBody>
                    <a:bodyPr/>
                    <a:lstStyle/>
                    <a:p>
                      <a:pPr marL="0" lvl="0" indent="0" algn="ctr">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周知時期</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tc>
                  <a:txBody>
                    <a:bodyPr/>
                    <a:lstStyle/>
                    <a:p>
                      <a:pPr lvl="0" algn="l"/>
                      <a:r>
                        <a:rPr lang="ja-JP" altLang="en-US" sz="1050" dirty="0">
                          <a:latin typeface="Meiryo UI" panose="020B0604030504040204" pitchFamily="50" charset="-128"/>
                          <a:ea typeface="Meiryo UI" panose="020B0604030504040204" pitchFamily="50" charset="-128"/>
                        </a:rPr>
                        <a:t>① 労働者が本人または配偶者の妊娠・出産等</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　を申し出たとき </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② 労働者の子が３歳の誕生日の１か月前ま</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　での１年間 （１歳</a:t>
                      </a:r>
                      <a:r>
                        <a:rPr lang="en-US" altLang="ja-JP" sz="1050" dirty="0">
                          <a:latin typeface="Meiryo UI" panose="020B0604030504040204" pitchFamily="50" charset="-128"/>
                          <a:ea typeface="Meiryo UI" panose="020B0604030504040204" pitchFamily="50" charset="-128"/>
                        </a:rPr>
                        <a:t>11</a:t>
                      </a:r>
                      <a:r>
                        <a:rPr lang="ja-JP" altLang="en-US" sz="1050" dirty="0">
                          <a:latin typeface="Meiryo UI" panose="020B0604030504040204" pitchFamily="50" charset="-128"/>
                          <a:ea typeface="Meiryo UI" panose="020B0604030504040204" pitchFamily="50" charset="-128"/>
                        </a:rPr>
                        <a:t>か月に達する日の翌々</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　日から２歳</a:t>
                      </a:r>
                      <a:r>
                        <a:rPr lang="en-US" altLang="ja-JP" sz="1050" dirty="0">
                          <a:latin typeface="Meiryo UI" panose="020B0604030504040204" pitchFamily="50" charset="-128"/>
                          <a:ea typeface="Meiryo UI" panose="020B0604030504040204" pitchFamily="50" charset="-128"/>
                        </a:rPr>
                        <a:t>11</a:t>
                      </a:r>
                      <a:r>
                        <a:rPr lang="ja-JP" altLang="en-US" sz="1050" dirty="0">
                          <a:latin typeface="Meiryo UI" panose="020B0604030504040204" pitchFamily="50" charset="-128"/>
                          <a:ea typeface="Meiryo UI" panose="020B0604030504040204" pitchFamily="50" charset="-128"/>
                        </a:rPr>
                        <a:t>か月に達する日の翌日まで）</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2041447085"/>
                  </a:ext>
                </a:extLst>
              </a:tr>
              <a:tr h="927167">
                <a:tc>
                  <a:txBody>
                    <a:bodyPr/>
                    <a:lstStyle/>
                    <a:p>
                      <a:pPr marL="0" lvl="0" indent="0" algn="ctr">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周知事項</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tc>
                  <a:txBody>
                    <a:bodyPr/>
                    <a:lstStyle/>
                    <a:p>
                      <a:pPr lvl="0" algn="l"/>
                      <a:r>
                        <a:rPr lang="ja-JP" altLang="en-US" sz="1050" dirty="0">
                          <a:latin typeface="Meiryo UI" panose="020B0604030504040204" pitchFamily="50" charset="-128"/>
                          <a:ea typeface="Meiryo UI" panose="020B0604030504040204" pitchFamily="50" charset="-128"/>
                        </a:rPr>
                        <a:t>① 勤務時間帯（始業および終業の時刻）</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② 勤務地（就業の場所） </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③ 両立支援制度等の利用期間 </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④ 仕事と育児の両立に資する就業の条件</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　（業務量、労働条件の見直し等）</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2067104883"/>
                  </a:ext>
                </a:extLst>
              </a:tr>
              <a:tr h="695787">
                <a:tc>
                  <a:txBody>
                    <a:bodyPr/>
                    <a:lstStyle/>
                    <a:p>
                      <a:pPr marL="0" lvl="0" indent="0" algn="ctr">
                        <a:buFont typeface="Arial" panose="020B0604020202020204" pitchFamily="34" charset="0"/>
                        <a:buNone/>
                      </a:pPr>
                      <a:r>
                        <a:rPr lang="ja-JP" altLang="en-US" sz="1050" dirty="0">
                          <a:latin typeface="Meiryo UI" panose="020B0604030504040204" pitchFamily="50" charset="-128"/>
                          <a:ea typeface="Meiryo UI" panose="020B0604030504040204" pitchFamily="50" charset="-128"/>
                        </a:rPr>
                        <a:t>個別周知・意向確認の方法</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tc>
                  <a:txBody>
                    <a:bodyPr/>
                    <a:lstStyle/>
                    <a:p>
                      <a:pPr lvl="0" algn="l"/>
                      <a:r>
                        <a:rPr lang="ja-JP" altLang="en-US" sz="1050" dirty="0">
                          <a:latin typeface="Meiryo UI" panose="020B0604030504040204" pitchFamily="50" charset="-128"/>
                          <a:ea typeface="Meiryo UI" panose="020B0604030504040204" pitchFamily="50" charset="-128"/>
                        </a:rPr>
                        <a:t>①面談　②書面交付　③</a:t>
                      </a:r>
                      <a:r>
                        <a:rPr lang="en-US" altLang="ja-JP" sz="1050" dirty="0">
                          <a:latin typeface="Meiryo UI" panose="020B0604030504040204" pitchFamily="50" charset="-128"/>
                          <a:ea typeface="Meiryo UI" panose="020B0604030504040204" pitchFamily="50" charset="-128"/>
                        </a:rPr>
                        <a:t>FAX</a:t>
                      </a:r>
                      <a:r>
                        <a:rPr lang="ja-JP" altLang="en-US" sz="1050" dirty="0">
                          <a:latin typeface="Meiryo UI" panose="020B0604030504040204" pitchFamily="50" charset="-128"/>
                          <a:ea typeface="Meiryo UI" panose="020B0604030504040204" pitchFamily="50" charset="-128"/>
                        </a:rPr>
                        <a:t>　④電子メール</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　等のいずれか </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　注：①はオンライン面談も可能。</a:t>
                      </a:r>
                      <a:endParaRPr lang="en-US" altLang="ja-JP" sz="1050" dirty="0">
                        <a:latin typeface="Meiryo UI" panose="020B0604030504040204" pitchFamily="50" charset="-128"/>
                        <a:ea typeface="Meiryo UI" panose="020B0604030504040204" pitchFamily="50" charset="-128"/>
                      </a:endParaRPr>
                    </a:p>
                    <a:p>
                      <a:pPr lvl="0" algn="l"/>
                      <a:r>
                        <a:rPr lang="ja-JP" altLang="en-US" sz="1050" dirty="0">
                          <a:latin typeface="Meiryo UI" panose="020B0604030504040204" pitchFamily="50" charset="-128"/>
                          <a:ea typeface="Meiryo UI" panose="020B0604030504040204" pitchFamily="50" charset="-128"/>
                        </a:rPr>
                        <a:t>　　　　③④は労働者が希望した場合のみ</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1230145250"/>
                  </a:ext>
                </a:extLst>
              </a:tr>
            </a:tbl>
          </a:graphicData>
        </a:graphic>
      </p:graphicFrame>
      <p:sp>
        <p:nvSpPr>
          <p:cNvPr id="2" name="四角形: 角を丸くする 1">
            <a:extLst>
              <a:ext uri="{FF2B5EF4-FFF2-40B4-BE49-F238E27FC236}">
                <a16:creationId xmlns:a16="http://schemas.microsoft.com/office/drawing/2014/main" id="{C52F0BC0-CB78-AA31-1DEE-6DC19DE49E72}"/>
              </a:ext>
            </a:extLst>
          </p:cNvPr>
          <p:cNvSpPr/>
          <p:nvPr/>
        </p:nvSpPr>
        <p:spPr>
          <a:xfrm>
            <a:off x="1470024" y="601070"/>
            <a:ext cx="4619625" cy="323886"/>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rPr>
              <a:t>育児に関する改正</a:t>
            </a:r>
          </a:p>
        </p:txBody>
      </p:sp>
      <p:sp>
        <p:nvSpPr>
          <p:cNvPr id="4" name="矢印: 五方向 3">
            <a:extLst>
              <a:ext uri="{FF2B5EF4-FFF2-40B4-BE49-F238E27FC236}">
                <a16:creationId xmlns:a16="http://schemas.microsoft.com/office/drawing/2014/main" id="{214D2B06-91D7-6850-A855-37FCD9653455}"/>
              </a:ext>
            </a:extLst>
          </p:cNvPr>
          <p:cNvSpPr/>
          <p:nvPr/>
        </p:nvSpPr>
        <p:spPr>
          <a:xfrm>
            <a:off x="322922" y="1006956"/>
            <a:ext cx="3275247" cy="263890"/>
          </a:xfrm>
          <a:prstGeom prst="homePlate">
            <a:avLst/>
          </a:prstGeom>
          <a:no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accent3">
                    <a:lumMod val="50000"/>
                  </a:schemeClr>
                </a:solidFill>
              </a:rPr>
              <a:t>【</a:t>
            </a:r>
            <a:r>
              <a:rPr kumimoji="1" lang="ja-JP" altLang="en-US" sz="1600" dirty="0">
                <a:solidFill>
                  <a:schemeClr val="accent3">
                    <a:lumMod val="50000"/>
                  </a:schemeClr>
                </a:solidFill>
              </a:rPr>
              <a:t> 令和７年４月１日から施行 </a:t>
            </a:r>
            <a:r>
              <a:rPr kumimoji="1" lang="en-US" altLang="ja-JP" sz="1600" dirty="0">
                <a:solidFill>
                  <a:schemeClr val="accent3">
                    <a:lumMod val="50000"/>
                  </a:schemeClr>
                </a:solidFill>
              </a:rPr>
              <a:t>】</a:t>
            </a:r>
            <a:endParaRPr kumimoji="1" lang="ja-JP" altLang="en-US" sz="1600" dirty="0">
              <a:solidFill>
                <a:schemeClr val="accent3">
                  <a:lumMod val="50000"/>
                </a:schemeClr>
              </a:solidFill>
            </a:endParaRPr>
          </a:p>
        </p:txBody>
      </p:sp>
      <p:sp>
        <p:nvSpPr>
          <p:cNvPr id="5" name="矢印: 五方向 4">
            <a:extLst>
              <a:ext uri="{FF2B5EF4-FFF2-40B4-BE49-F238E27FC236}">
                <a16:creationId xmlns:a16="http://schemas.microsoft.com/office/drawing/2014/main" id="{FE990434-4AA4-E7B2-C332-160A18727D3F}"/>
              </a:ext>
            </a:extLst>
          </p:cNvPr>
          <p:cNvSpPr/>
          <p:nvPr/>
        </p:nvSpPr>
        <p:spPr>
          <a:xfrm>
            <a:off x="3708620" y="1025103"/>
            <a:ext cx="3528133" cy="216388"/>
          </a:xfrm>
          <a:prstGeom prst="homePlate">
            <a:avLst/>
          </a:prstGeom>
          <a:no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accent3">
                    <a:lumMod val="50000"/>
                  </a:schemeClr>
                </a:solidFill>
              </a:rPr>
              <a:t>【</a:t>
            </a:r>
            <a:r>
              <a:rPr kumimoji="1" lang="ja-JP" altLang="en-US" sz="1600" dirty="0">
                <a:solidFill>
                  <a:schemeClr val="accent3">
                    <a:lumMod val="50000"/>
                  </a:schemeClr>
                </a:solidFill>
              </a:rPr>
              <a:t> 令和７年１０月１日から施行 </a:t>
            </a:r>
            <a:r>
              <a:rPr kumimoji="1" lang="en-US" altLang="ja-JP" sz="1600" dirty="0">
                <a:solidFill>
                  <a:schemeClr val="accent3">
                    <a:lumMod val="50000"/>
                  </a:schemeClr>
                </a:solidFill>
              </a:rPr>
              <a:t>】</a:t>
            </a:r>
            <a:endParaRPr kumimoji="1" lang="ja-JP" altLang="en-US" sz="1600" dirty="0">
              <a:solidFill>
                <a:schemeClr val="accent3">
                  <a:lumMod val="50000"/>
                </a:schemeClr>
              </a:solidFill>
            </a:endParaRPr>
          </a:p>
        </p:txBody>
      </p:sp>
      <p:pic>
        <p:nvPicPr>
          <p:cNvPr id="8" name="図 7">
            <a:extLst>
              <a:ext uri="{FF2B5EF4-FFF2-40B4-BE49-F238E27FC236}">
                <a16:creationId xmlns:a16="http://schemas.microsoft.com/office/drawing/2014/main" id="{6C763A8D-E259-3B7A-35F9-5003FD46D4DA}"/>
              </a:ext>
            </a:extLst>
          </p:cNvPr>
          <p:cNvPicPr>
            <a:picLocks noChangeAspect="1"/>
          </p:cNvPicPr>
          <p:nvPr/>
        </p:nvPicPr>
        <p:blipFill>
          <a:blip r:embed="rId3"/>
          <a:stretch>
            <a:fillRect/>
          </a:stretch>
        </p:blipFill>
        <p:spPr>
          <a:xfrm>
            <a:off x="-1711564" y="2793206"/>
            <a:ext cx="968614" cy="653165"/>
          </a:xfrm>
          <a:prstGeom prst="rect">
            <a:avLst/>
          </a:prstGeom>
        </p:spPr>
      </p:pic>
      <p:pic>
        <p:nvPicPr>
          <p:cNvPr id="10" name="図 9">
            <a:extLst>
              <a:ext uri="{FF2B5EF4-FFF2-40B4-BE49-F238E27FC236}">
                <a16:creationId xmlns:a16="http://schemas.microsoft.com/office/drawing/2014/main" id="{D3C631E9-87F0-2226-5059-9153F27B7995}"/>
              </a:ext>
            </a:extLst>
          </p:cNvPr>
          <p:cNvPicPr>
            <a:picLocks noChangeAspect="1"/>
          </p:cNvPicPr>
          <p:nvPr/>
        </p:nvPicPr>
        <p:blipFill>
          <a:blip r:embed="rId4"/>
          <a:stretch>
            <a:fillRect/>
          </a:stretch>
        </p:blipFill>
        <p:spPr>
          <a:xfrm>
            <a:off x="4033432" y="214086"/>
            <a:ext cx="380515" cy="327355"/>
          </a:xfrm>
          <a:prstGeom prst="rect">
            <a:avLst/>
          </a:prstGeom>
        </p:spPr>
      </p:pic>
      <p:pic>
        <p:nvPicPr>
          <p:cNvPr id="15" name="図 14">
            <a:extLst>
              <a:ext uri="{FF2B5EF4-FFF2-40B4-BE49-F238E27FC236}">
                <a16:creationId xmlns:a16="http://schemas.microsoft.com/office/drawing/2014/main" id="{AE4FBBC0-C010-C013-D4E6-63FCD5A25DB8}"/>
              </a:ext>
            </a:extLst>
          </p:cNvPr>
          <p:cNvPicPr>
            <a:picLocks noChangeAspect="1"/>
          </p:cNvPicPr>
          <p:nvPr/>
        </p:nvPicPr>
        <p:blipFill>
          <a:blip r:embed="rId5"/>
          <a:stretch>
            <a:fillRect/>
          </a:stretch>
        </p:blipFill>
        <p:spPr>
          <a:xfrm>
            <a:off x="3031539" y="214086"/>
            <a:ext cx="481011" cy="327355"/>
          </a:xfrm>
          <a:prstGeom prst="rect">
            <a:avLst/>
          </a:prstGeom>
        </p:spPr>
      </p:pic>
      <p:pic>
        <p:nvPicPr>
          <p:cNvPr id="27" name="図 26">
            <a:extLst>
              <a:ext uri="{FF2B5EF4-FFF2-40B4-BE49-F238E27FC236}">
                <a16:creationId xmlns:a16="http://schemas.microsoft.com/office/drawing/2014/main" id="{61D82310-8F63-DD0A-E9DC-F3FF82F9E56B}"/>
              </a:ext>
            </a:extLst>
          </p:cNvPr>
          <p:cNvPicPr>
            <a:picLocks noChangeAspect="1"/>
          </p:cNvPicPr>
          <p:nvPr/>
        </p:nvPicPr>
        <p:blipFill>
          <a:blip r:embed="rId6"/>
          <a:stretch>
            <a:fillRect/>
          </a:stretch>
        </p:blipFill>
        <p:spPr>
          <a:xfrm>
            <a:off x="4787311" y="260415"/>
            <a:ext cx="336924" cy="300338"/>
          </a:xfrm>
          <a:prstGeom prst="rect">
            <a:avLst/>
          </a:prstGeom>
        </p:spPr>
      </p:pic>
      <p:pic>
        <p:nvPicPr>
          <p:cNvPr id="34" name="図 33">
            <a:extLst>
              <a:ext uri="{FF2B5EF4-FFF2-40B4-BE49-F238E27FC236}">
                <a16:creationId xmlns:a16="http://schemas.microsoft.com/office/drawing/2014/main" id="{B8A5D541-8F77-1008-D820-4CDB68128F82}"/>
              </a:ext>
            </a:extLst>
          </p:cNvPr>
          <p:cNvPicPr>
            <a:picLocks noChangeAspect="1"/>
          </p:cNvPicPr>
          <p:nvPr/>
        </p:nvPicPr>
        <p:blipFill>
          <a:blip r:embed="rId7"/>
          <a:stretch>
            <a:fillRect/>
          </a:stretch>
        </p:blipFill>
        <p:spPr>
          <a:xfrm>
            <a:off x="5523223" y="248918"/>
            <a:ext cx="336924" cy="301723"/>
          </a:xfrm>
          <a:prstGeom prst="rect">
            <a:avLst/>
          </a:prstGeom>
        </p:spPr>
      </p:pic>
      <mc:AlternateContent xmlns:mc="http://schemas.openxmlformats.org/markup-compatibility/2006" xmlns:p14="http://schemas.microsoft.com/office/powerpoint/2010/main">
        <mc:Choice Requires="p14">
          <p:contentPart p14:bwMode="auto" r:id="rId8">
            <p14:nvContentPartPr>
              <p14:cNvPr id="35" name="インク 34">
                <a:extLst>
                  <a:ext uri="{FF2B5EF4-FFF2-40B4-BE49-F238E27FC236}">
                    <a16:creationId xmlns:a16="http://schemas.microsoft.com/office/drawing/2014/main" id="{87A50930-E699-C8D6-DFFB-0E438011B021}"/>
                  </a:ext>
                </a:extLst>
              </p14:cNvPr>
              <p14:cNvContentPartPr/>
              <p14:nvPr/>
            </p14:nvContentPartPr>
            <p14:xfrm>
              <a:off x="2043349" y="449945"/>
              <a:ext cx="360" cy="360"/>
            </p14:xfrm>
          </p:contentPart>
        </mc:Choice>
        <mc:Fallback xmlns="">
          <p:pic>
            <p:nvPicPr>
              <p:cNvPr id="35" name="インク 34">
                <a:extLst>
                  <a:ext uri="{FF2B5EF4-FFF2-40B4-BE49-F238E27FC236}">
                    <a16:creationId xmlns:a16="http://schemas.microsoft.com/office/drawing/2014/main" id="{87A50930-E699-C8D6-DFFB-0E438011B021}"/>
                  </a:ext>
                </a:extLst>
              </p:cNvPr>
              <p:cNvPicPr/>
              <p:nvPr/>
            </p:nvPicPr>
            <p:blipFill>
              <a:blip r:embed="rId9"/>
              <a:stretch>
                <a:fillRect/>
              </a:stretch>
            </p:blipFill>
            <p:spPr>
              <a:xfrm>
                <a:off x="2039029" y="4456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6" name="インク 35">
                <a:extLst>
                  <a:ext uri="{FF2B5EF4-FFF2-40B4-BE49-F238E27FC236}">
                    <a16:creationId xmlns:a16="http://schemas.microsoft.com/office/drawing/2014/main" id="{9550D3A5-344F-C4C0-07BD-BE663711FFAB}"/>
                  </a:ext>
                </a:extLst>
              </p14:cNvPr>
              <p14:cNvContentPartPr/>
              <p14:nvPr/>
            </p14:nvContentPartPr>
            <p14:xfrm>
              <a:off x="1911949" y="436265"/>
              <a:ext cx="360" cy="360"/>
            </p14:xfrm>
          </p:contentPart>
        </mc:Choice>
        <mc:Fallback xmlns="">
          <p:pic>
            <p:nvPicPr>
              <p:cNvPr id="36" name="インク 35">
                <a:extLst>
                  <a:ext uri="{FF2B5EF4-FFF2-40B4-BE49-F238E27FC236}">
                    <a16:creationId xmlns:a16="http://schemas.microsoft.com/office/drawing/2014/main" id="{9550D3A5-344F-C4C0-07BD-BE663711FFAB}"/>
                  </a:ext>
                </a:extLst>
              </p:cNvPr>
              <p:cNvPicPr/>
              <p:nvPr/>
            </p:nvPicPr>
            <p:blipFill>
              <a:blip r:embed="rId9"/>
              <a:stretch>
                <a:fillRect/>
              </a:stretch>
            </p:blipFill>
            <p:spPr>
              <a:xfrm>
                <a:off x="1907629" y="431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インク 36">
                <a:extLst>
                  <a:ext uri="{FF2B5EF4-FFF2-40B4-BE49-F238E27FC236}">
                    <a16:creationId xmlns:a16="http://schemas.microsoft.com/office/drawing/2014/main" id="{B525635A-C322-BDC1-3BBB-F4AB530435B3}"/>
                  </a:ext>
                </a:extLst>
              </p14:cNvPr>
              <p14:cNvContentPartPr/>
              <p14:nvPr/>
            </p14:nvContentPartPr>
            <p14:xfrm>
              <a:off x="-208091" y="1523825"/>
              <a:ext cx="360" cy="360"/>
            </p14:xfrm>
          </p:contentPart>
        </mc:Choice>
        <mc:Fallback xmlns="">
          <p:pic>
            <p:nvPicPr>
              <p:cNvPr id="37" name="インク 36">
                <a:extLst>
                  <a:ext uri="{FF2B5EF4-FFF2-40B4-BE49-F238E27FC236}">
                    <a16:creationId xmlns:a16="http://schemas.microsoft.com/office/drawing/2014/main" id="{B525635A-C322-BDC1-3BBB-F4AB530435B3}"/>
                  </a:ext>
                </a:extLst>
              </p:cNvPr>
              <p:cNvPicPr/>
              <p:nvPr/>
            </p:nvPicPr>
            <p:blipFill>
              <a:blip r:embed="rId9"/>
              <a:stretch>
                <a:fillRect/>
              </a:stretch>
            </p:blipFill>
            <p:spPr>
              <a:xfrm>
                <a:off x="-212411" y="1519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インク 37">
                <a:extLst>
                  <a:ext uri="{FF2B5EF4-FFF2-40B4-BE49-F238E27FC236}">
                    <a16:creationId xmlns:a16="http://schemas.microsoft.com/office/drawing/2014/main" id="{BE65D03E-3EB4-BEE6-E432-2F9413F70FEF}"/>
                  </a:ext>
                </a:extLst>
              </p14:cNvPr>
              <p14:cNvContentPartPr/>
              <p14:nvPr/>
            </p14:nvContentPartPr>
            <p14:xfrm>
              <a:off x="748069" y="408545"/>
              <a:ext cx="360" cy="360"/>
            </p14:xfrm>
          </p:contentPart>
        </mc:Choice>
        <mc:Fallback xmlns="">
          <p:pic>
            <p:nvPicPr>
              <p:cNvPr id="38" name="インク 37">
                <a:extLst>
                  <a:ext uri="{FF2B5EF4-FFF2-40B4-BE49-F238E27FC236}">
                    <a16:creationId xmlns:a16="http://schemas.microsoft.com/office/drawing/2014/main" id="{BE65D03E-3EB4-BEE6-E432-2F9413F70FEF}"/>
                  </a:ext>
                </a:extLst>
              </p:cNvPr>
              <p:cNvPicPr/>
              <p:nvPr/>
            </p:nvPicPr>
            <p:blipFill>
              <a:blip r:embed="rId9"/>
              <a:stretch>
                <a:fillRect/>
              </a:stretch>
            </p:blipFill>
            <p:spPr>
              <a:xfrm>
                <a:off x="743749" y="404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インク 38">
                <a:extLst>
                  <a:ext uri="{FF2B5EF4-FFF2-40B4-BE49-F238E27FC236}">
                    <a16:creationId xmlns:a16="http://schemas.microsoft.com/office/drawing/2014/main" id="{C539158A-D506-D421-AACF-B88458B86E6A}"/>
                  </a:ext>
                </a:extLst>
              </p14:cNvPr>
              <p14:cNvContentPartPr/>
              <p14:nvPr/>
            </p14:nvContentPartPr>
            <p14:xfrm>
              <a:off x="1205269" y="353105"/>
              <a:ext cx="360" cy="360"/>
            </p14:xfrm>
          </p:contentPart>
        </mc:Choice>
        <mc:Fallback xmlns="">
          <p:pic>
            <p:nvPicPr>
              <p:cNvPr id="39" name="インク 38">
                <a:extLst>
                  <a:ext uri="{FF2B5EF4-FFF2-40B4-BE49-F238E27FC236}">
                    <a16:creationId xmlns:a16="http://schemas.microsoft.com/office/drawing/2014/main" id="{C539158A-D506-D421-AACF-B88458B86E6A}"/>
                  </a:ext>
                </a:extLst>
              </p:cNvPr>
              <p:cNvPicPr/>
              <p:nvPr/>
            </p:nvPicPr>
            <p:blipFill>
              <a:blip r:embed="rId9"/>
              <a:stretch>
                <a:fillRect/>
              </a:stretch>
            </p:blipFill>
            <p:spPr>
              <a:xfrm>
                <a:off x="1200949" y="3487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0" name="インク 39">
                <a:extLst>
                  <a:ext uri="{FF2B5EF4-FFF2-40B4-BE49-F238E27FC236}">
                    <a16:creationId xmlns:a16="http://schemas.microsoft.com/office/drawing/2014/main" id="{5E1AA532-1D1A-AC47-7700-2AE300D92B52}"/>
                  </a:ext>
                </a:extLst>
              </p14:cNvPr>
              <p14:cNvContentPartPr/>
              <p14:nvPr/>
            </p14:nvContentPartPr>
            <p14:xfrm>
              <a:off x="810349" y="478025"/>
              <a:ext cx="360" cy="360"/>
            </p14:xfrm>
          </p:contentPart>
        </mc:Choice>
        <mc:Fallback xmlns="">
          <p:pic>
            <p:nvPicPr>
              <p:cNvPr id="40" name="インク 39">
                <a:extLst>
                  <a:ext uri="{FF2B5EF4-FFF2-40B4-BE49-F238E27FC236}">
                    <a16:creationId xmlns:a16="http://schemas.microsoft.com/office/drawing/2014/main" id="{5E1AA532-1D1A-AC47-7700-2AE300D92B52}"/>
                  </a:ext>
                </a:extLst>
              </p:cNvPr>
              <p:cNvPicPr/>
              <p:nvPr/>
            </p:nvPicPr>
            <p:blipFill>
              <a:blip r:embed="rId9"/>
              <a:stretch>
                <a:fillRect/>
              </a:stretch>
            </p:blipFill>
            <p:spPr>
              <a:xfrm>
                <a:off x="806029" y="473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4" name="インク 43">
                <a:extLst>
                  <a:ext uri="{FF2B5EF4-FFF2-40B4-BE49-F238E27FC236}">
                    <a16:creationId xmlns:a16="http://schemas.microsoft.com/office/drawing/2014/main" id="{25E17F6C-910F-DAD4-7531-4DBFBEA42336}"/>
                  </a:ext>
                </a:extLst>
              </p14:cNvPr>
              <p14:cNvContentPartPr/>
              <p14:nvPr/>
            </p14:nvContentPartPr>
            <p14:xfrm>
              <a:off x="-284051" y="2022425"/>
              <a:ext cx="122400" cy="190800"/>
            </p14:xfrm>
          </p:contentPart>
        </mc:Choice>
        <mc:Fallback xmlns="">
          <p:pic>
            <p:nvPicPr>
              <p:cNvPr id="44" name="インク 43">
                <a:extLst>
                  <a:ext uri="{FF2B5EF4-FFF2-40B4-BE49-F238E27FC236}">
                    <a16:creationId xmlns:a16="http://schemas.microsoft.com/office/drawing/2014/main" id="{25E17F6C-910F-DAD4-7531-4DBFBEA42336}"/>
                  </a:ext>
                </a:extLst>
              </p:cNvPr>
              <p:cNvPicPr/>
              <p:nvPr/>
            </p:nvPicPr>
            <p:blipFill>
              <a:blip r:embed="rId16"/>
              <a:stretch>
                <a:fillRect/>
              </a:stretch>
            </p:blipFill>
            <p:spPr>
              <a:xfrm>
                <a:off x="-288371" y="2018105"/>
                <a:ext cx="131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5" name="インク 44">
                <a:extLst>
                  <a:ext uri="{FF2B5EF4-FFF2-40B4-BE49-F238E27FC236}">
                    <a16:creationId xmlns:a16="http://schemas.microsoft.com/office/drawing/2014/main" id="{43DC6EF0-134F-6306-7346-694FC564DCF0}"/>
                  </a:ext>
                </a:extLst>
              </p14:cNvPr>
              <p14:cNvContentPartPr/>
              <p14:nvPr/>
            </p14:nvContentPartPr>
            <p14:xfrm>
              <a:off x="-304931" y="2472785"/>
              <a:ext cx="360" cy="360"/>
            </p14:xfrm>
          </p:contentPart>
        </mc:Choice>
        <mc:Fallback xmlns="">
          <p:pic>
            <p:nvPicPr>
              <p:cNvPr id="45" name="インク 44">
                <a:extLst>
                  <a:ext uri="{FF2B5EF4-FFF2-40B4-BE49-F238E27FC236}">
                    <a16:creationId xmlns:a16="http://schemas.microsoft.com/office/drawing/2014/main" id="{43DC6EF0-134F-6306-7346-694FC564DCF0}"/>
                  </a:ext>
                </a:extLst>
              </p:cNvPr>
              <p:cNvPicPr/>
              <p:nvPr/>
            </p:nvPicPr>
            <p:blipFill>
              <a:blip r:embed="rId9"/>
              <a:stretch>
                <a:fillRect/>
              </a:stretch>
            </p:blipFill>
            <p:spPr>
              <a:xfrm>
                <a:off x="-309251" y="2468465"/>
                <a:ext cx="9000" cy="9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48" name="インク 47">
                <a:extLst>
                  <a:ext uri="{FF2B5EF4-FFF2-40B4-BE49-F238E27FC236}">
                    <a16:creationId xmlns:a16="http://schemas.microsoft.com/office/drawing/2014/main" id="{2AC4E399-FDC3-01D9-91F4-374772FC8891}"/>
                  </a:ext>
                </a:extLst>
              </p14:cNvPr>
              <p14:cNvContentPartPr/>
              <p14:nvPr/>
            </p14:nvContentPartPr>
            <p14:xfrm>
              <a:off x="-214931" y="2091905"/>
              <a:ext cx="12600" cy="360"/>
            </p14:xfrm>
          </p:contentPart>
        </mc:Choice>
        <mc:Fallback xmlns="">
          <p:pic>
            <p:nvPicPr>
              <p:cNvPr id="48" name="インク 47">
                <a:extLst>
                  <a:ext uri="{FF2B5EF4-FFF2-40B4-BE49-F238E27FC236}">
                    <a16:creationId xmlns:a16="http://schemas.microsoft.com/office/drawing/2014/main" id="{2AC4E399-FDC3-01D9-91F4-374772FC8891}"/>
                  </a:ext>
                </a:extLst>
              </p:cNvPr>
              <p:cNvPicPr/>
              <p:nvPr/>
            </p:nvPicPr>
            <p:blipFill>
              <a:blip r:embed="rId19"/>
              <a:stretch>
                <a:fillRect/>
              </a:stretch>
            </p:blipFill>
            <p:spPr>
              <a:xfrm>
                <a:off x="-219251" y="2065265"/>
                <a:ext cx="2124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49" name="インク 48">
                <a:extLst>
                  <a:ext uri="{FF2B5EF4-FFF2-40B4-BE49-F238E27FC236}">
                    <a16:creationId xmlns:a16="http://schemas.microsoft.com/office/drawing/2014/main" id="{A69CF4D9-6656-7918-456D-83914846B95B}"/>
                  </a:ext>
                </a:extLst>
              </p14:cNvPr>
              <p14:cNvContentPartPr/>
              <p14:nvPr/>
            </p14:nvContentPartPr>
            <p14:xfrm>
              <a:off x="-360371" y="2459105"/>
              <a:ext cx="360" cy="360"/>
            </p14:xfrm>
          </p:contentPart>
        </mc:Choice>
        <mc:Fallback xmlns="">
          <p:pic>
            <p:nvPicPr>
              <p:cNvPr id="49" name="インク 48">
                <a:extLst>
                  <a:ext uri="{FF2B5EF4-FFF2-40B4-BE49-F238E27FC236}">
                    <a16:creationId xmlns:a16="http://schemas.microsoft.com/office/drawing/2014/main" id="{A69CF4D9-6656-7918-456D-83914846B95B}"/>
                  </a:ext>
                </a:extLst>
              </p:cNvPr>
              <p:cNvPicPr/>
              <p:nvPr/>
            </p:nvPicPr>
            <p:blipFill>
              <a:blip r:embed="rId21"/>
              <a:stretch>
                <a:fillRect/>
              </a:stretch>
            </p:blipFill>
            <p:spPr>
              <a:xfrm>
                <a:off x="-364691" y="2432465"/>
                <a:ext cx="9000" cy="54000"/>
              </a:xfrm>
              <a:prstGeom prst="rect">
                <a:avLst/>
              </a:prstGeom>
            </p:spPr>
          </p:pic>
        </mc:Fallback>
      </mc:AlternateContent>
      <p:pic>
        <p:nvPicPr>
          <p:cNvPr id="56" name="図 55">
            <a:extLst>
              <a:ext uri="{FF2B5EF4-FFF2-40B4-BE49-F238E27FC236}">
                <a16:creationId xmlns:a16="http://schemas.microsoft.com/office/drawing/2014/main" id="{B26422FE-2DB5-A31E-0595-284808687003}"/>
              </a:ext>
            </a:extLst>
          </p:cNvPr>
          <p:cNvPicPr>
            <a:picLocks noChangeAspect="1"/>
          </p:cNvPicPr>
          <p:nvPr/>
        </p:nvPicPr>
        <p:blipFill>
          <a:blip r:embed="rId22"/>
          <a:stretch>
            <a:fillRect/>
          </a:stretch>
        </p:blipFill>
        <p:spPr>
          <a:xfrm>
            <a:off x="2273414" y="208970"/>
            <a:ext cx="282689" cy="368274"/>
          </a:xfrm>
          <a:prstGeom prst="rect">
            <a:avLst/>
          </a:prstGeom>
        </p:spPr>
      </p:pic>
      <p:pic>
        <p:nvPicPr>
          <p:cNvPr id="7" name="図 6">
            <a:extLst>
              <a:ext uri="{FF2B5EF4-FFF2-40B4-BE49-F238E27FC236}">
                <a16:creationId xmlns:a16="http://schemas.microsoft.com/office/drawing/2014/main" id="{32CEA44E-9E77-744F-9B39-A6E18A381C61}"/>
              </a:ext>
            </a:extLst>
          </p:cNvPr>
          <p:cNvPicPr>
            <a:picLocks noChangeAspect="1"/>
          </p:cNvPicPr>
          <p:nvPr/>
        </p:nvPicPr>
        <p:blipFill>
          <a:blip r:embed="rId23"/>
          <a:stretch>
            <a:fillRect/>
          </a:stretch>
        </p:blipFill>
        <p:spPr>
          <a:xfrm flipH="1">
            <a:off x="1672299" y="214086"/>
            <a:ext cx="171474" cy="349564"/>
          </a:xfrm>
          <a:prstGeom prst="rect">
            <a:avLst/>
          </a:prstGeom>
        </p:spPr>
      </p:pic>
    </p:spTree>
    <p:extLst>
      <p:ext uri="{BB962C8B-B14F-4D97-AF65-F5344CB8AC3E}">
        <p14:creationId xmlns:p14="http://schemas.microsoft.com/office/powerpoint/2010/main" val="51355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61D2070-22AE-2D37-D5AD-C40871D7970D}"/>
              </a:ext>
            </a:extLst>
          </p:cNvPr>
          <p:cNvPicPr>
            <a:picLocks noChangeAspect="1"/>
          </p:cNvPicPr>
          <p:nvPr/>
        </p:nvPicPr>
        <p:blipFill>
          <a:blip r:embed="rId2"/>
          <a:stretch>
            <a:fillRect/>
          </a:stretch>
        </p:blipFill>
        <p:spPr>
          <a:xfrm>
            <a:off x="409574" y="5534361"/>
            <a:ext cx="6772275" cy="4773214"/>
          </a:xfrm>
          <a:prstGeom prst="rect">
            <a:avLst/>
          </a:prstGeom>
        </p:spPr>
      </p:pic>
      <p:pic>
        <p:nvPicPr>
          <p:cNvPr id="4" name="図 3">
            <a:extLst>
              <a:ext uri="{FF2B5EF4-FFF2-40B4-BE49-F238E27FC236}">
                <a16:creationId xmlns:a16="http://schemas.microsoft.com/office/drawing/2014/main" id="{846A6D88-7D3C-7A8B-E11A-D37524E0F7C1}"/>
              </a:ext>
            </a:extLst>
          </p:cNvPr>
          <p:cNvPicPr>
            <a:picLocks noChangeAspect="1"/>
          </p:cNvPicPr>
          <p:nvPr/>
        </p:nvPicPr>
        <p:blipFill>
          <a:blip r:embed="rId3"/>
          <a:srcRect l="-532" r="532"/>
          <a:stretch/>
        </p:blipFill>
        <p:spPr>
          <a:xfrm>
            <a:off x="409575" y="1142999"/>
            <a:ext cx="6772275" cy="4010025"/>
          </a:xfrm>
          <a:prstGeom prst="rect">
            <a:avLst/>
          </a:prstGeom>
        </p:spPr>
      </p:pic>
    </p:spTree>
    <p:extLst>
      <p:ext uri="{BB962C8B-B14F-4D97-AF65-F5344CB8AC3E}">
        <p14:creationId xmlns:p14="http://schemas.microsoft.com/office/powerpoint/2010/main" val="2018824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1B68D5F-C185-E0F7-7C2C-571F4A995A7D}"/>
              </a:ext>
            </a:extLst>
          </p:cNvPr>
          <p:cNvPicPr>
            <a:picLocks noChangeAspect="1"/>
          </p:cNvPicPr>
          <p:nvPr/>
        </p:nvPicPr>
        <p:blipFill>
          <a:blip r:embed="rId2"/>
          <a:stretch>
            <a:fillRect/>
          </a:stretch>
        </p:blipFill>
        <p:spPr>
          <a:xfrm>
            <a:off x="228600" y="6566782"/>
            <a:ext cx="7048498" cy="3902744"/>
          </a:xfrm>
          <a:prstGeom prst="rect">
            <a:avLst/>
          </a:prstGeom>
        </p:spPr>
      </p:pic>
      <p:sp>
        <p:nvSpPr>
          <p:cNvPr id="2" name="四角形: 角を丸くする 1">
            <a:extLst>
              <a:ext uri="{FF2B5EF4-FFF2-40B4-BE49-F238E27FC236}">
                <a16:creationId xmlns:a16="http://schemas.microsoft.com/office/drawing/2014/main" id="{05C9A9C7-14EF-8711-B3C3-509A48E87470}"/>
              </a:ext>
            </a:extLst>
          </p:cNvPr>
          <p:cNvSpPr/>
          <p:nvPr/>
        </p:nvSpPr>
        <p:spPr>
          <a:xfrm>
            <a:off x="399115" y="1229976"/>
            <a:ext cx="3172756" cy="323886"/>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28" dirty="0">
                <a:latin typeface="Meiryo UI" panose="020B0604030504040204" pitchFamily="50" charset="-128"/>
                <a:ea typeface="Meiryo UI" panose="020B0604030504040204" pitchFamily="50" charset="-128"/>
              </a:rPr>
              <a:t>介護休暇の見直し</a:t>
            </a:r>
          </a:p>
        </p:txBody>
      </p:sp>
      <p:graphicFrame>
        <p:nvGraphicFramePr>
          <p:cNvPr id="4" name="表 3">
            <a:extLst>
              <a:ext uri="{FF2B5EF4-FFF2-40B4-BE49-F238E27FC236}">
                <a16:creationId xmlns:a16="http://schemas.microsoft.com/office/drawing/2014/main" id="{8FD86941-8C46-FEF1-DACF-9105C2FAAC87}"/>
              </a:ext>
            </a:extLst>
          </p:cNvPr>
          <p:cNvGraphicFramePr>
            <a:graphicFrameLocks noGrp="1"/>
          </p:cNvGraphicFramePr>
          <p:nvPr>
            <p:extLst>
              <p:ext uri="{D42A27DB-BD31-4B8C-83A1-F6EECF244321}">
                <p14:modId xmlns:p14="http://schemas.microsoft.com/office/powerpoint/2010/main" val="986071003"/>
              </p:ext>
            </p:extLst>
          </p:nvPr>
        </p:nvGraphicFramePr>
        <p:xfrm>
          <a:off x="399115" y="1588262"/>
          <a:ext cx="3172756" cy="960900"/>
        </p:xfrm>
        <a:graphic>
          <a:graphicData uri="http://schemas.openxmlformats.org/drawingml/2006/table">
            <a:tbl>
              <a:tblPr firstRow="1" bandRow="1" bandCol="1">
                <a:tableStyleId>{F2DE63D5-997A-4646-A377-4702673A728D}</a:tableStyleId>
              </a:tblPr>
              <a:tblGrid>
                <a:gridCol w="915331">
                  <a:extLst>
                    <a:ext uri="{9D8B030D-6E8A-4147-A177-3AD203B41FA5}">
                      <a16:colId xmlns:a16="http://schemas.microsoft.com/office/drawing/2014/main" val="985356196"/>
                    </a:ext>
                  </a:extLst>
                </a:gridCol>
                <a:gridCol w="2257425">
                  <a:extLst>
                    <a:ext uri="{9D8B030D-6E8A-4147-A177-3AD203B41FA5}">
                      <a16:colId xmlns:a16="http://schemas.microsoft.com/office/drawing/2014/main" val="2835656675"/>
                    </a:ext>
                  </a:extLst>
                </a:gridCol>
              </a:tblGrid>
              <a:tr h="252000">
                <a:tc>
                  <a:txBody>
                    <a:bodyPr/>
                    <a:lstStyle/>
                    <a:p>
                      <a:pPr algn="ctr"/>
                      <a:r>
                        <a:rPr lang="ja-JP" altLang="en-US" sz="1050" b="1" cap="none" spc="0" dirty="0">
                          <a:ln/>
                          <a:solidFill>
                            <a:schemeClr val="accent3"/>
                          </a:solidFill>
                          <a:effectLst/>
                          <a:latin typeface="Meiryo UI" panose="020B0604030504040204" pitchFamily="50" charset="-128"/>
                          <a:ea typeface="Meiryo UI" panose="020B0604030504040204" pitchFamily="50" charset="-128"/>
                        </a:rPr>
                        <a:t>改正項目</a:t>
                      </a:r>
                      <a:endParaRPr kumimoji="1" lang="ja-JP" altLang="en-US" sz="1050" b="1" cap="none" spc="0" dirty="0">
                        <a:ln/>
                        <a:solidFill>
                          <a:schemeClr val="accent3"/>
                        </a:solidFill>
                        <a:effectLst/>
                        <a:latin typeface="Meiryo UI" panose="020B0604030504040204" pitchFamily="50" charset="-128"/>
                        <a:ea typeface="Meiryo UI" panose="020B0604030504040204" pitchFamily="50" charset="-128"/>
                      </a:endParaRPr>
                    </a:p>
                  </a:txBody>
                  <a:tcPr marL="0" marR="0" marT="0" marB="0" anchor="ctr">
                    <a:solidFill>
                      <a:schemeClr val="accent3">
                        <a:lumMod val="20000"/>
                        <a:lumOff val="80000"/>
                      </a:schemeClr>
                    </a:solidFill>
                  </a:tcPr>
                </a:tc>
                <a:tc>
                  <a:txBody>
                    <a:bodyPr/>
                    <a:lstStyle/>
                    <a:p>
                      <a:pPr algn="ctr"/>
                      <a:r>
                        <a:rPr kumimoji="1" lang="ja-JP" altLang="en-US" sz="1050" b="1" cap="none" spc="0" dirty="0">
                          <a:ln/>
                          <a:solidFill>
                            <a:schemeClr val="accent3"/>
                          </a:solidFill>
                          <a:effectLst/>
                          <a:latin typeface="Meiryo UI" panose="020B0604030504040204" pitchFamily="50" charset="-128"/>
                          <a:ea typeface="Meiryo UI" panose="020B0604030504040204" pitchFamily="50" charset="-128"/>
                        </a:rPr>
                        <a:t>改正内容</a:t>
                      </a:r>
                      <a:r>
                        <a:rPr kumimoji="1" lang="en-US" altLang="ja-JP" sz="1050" b="1" cap="none" spc="0" dirty="0">
                          <a:ln/>
                          <a:solidFill>
                            <a:schemeClr val="accent3"/>
                          </a:solidFill>
                          <a:effectLst/>
                          <a:latin typeface="Meiryo UI" panose="020B0604030504040204" pitchFamily="50" charset="-128"/>
                          <a:ea typeface="Meiryo UI" panose="020B0604030504040204" pitchFamily="50" charset="-128"/>
                        </a:rPr>
                        <a:t> </a:t>
                      </a:r>
                    </a:p>
                  </a:txBody>
                  <a:tcPr marL="0" marR="0" marT="0" marB="0" anchor="ctr">
                    <a:solidFill>
                      <a:schemeClr val="accent3">
                        <a:lumMod val="20000"/>
                        <a:lumOff val="80000"/>
                      </a:schemeClr>
                    </a:solidFill>
                  </a:tcPr>
                </a:tc>
                <a:extLst>
                  <a:ext uri="{0D108BD9-81ED-4DB2-BD59-A6C34878D82A}">
                    <a16:rowId xmlns:a16="http://schemas.microsoft.com/office/drawing/2014/main" val="3817628886"/>
                  </a:ext>
                </a:extLst>
              </a:tr>
              <a:tr h="708900">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eiryo UI" panose="020B0604030504040204" pitchFamily="50" charset="-128"/>
                          <a:ea typeface="Meiryo UI" panose="020B0604030504040204" pitchFamily="50" charset="-128"/>
                        </a:rPr>
                        <a:t>労使協定による適用対象外</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050" dirty="0">
                          <a:latin typeface="Meiryo UI" panose="020B0604030504040204" pitchFamily="50" charset="-128"/>
                          <a:ea typeface="Meiryo UI" panose="020B0604030504040204" pitchFamily="50" charset="-128"/>
                        </a:rPr>
                        <a:t>週の所定労働日数が２日以下</a:t>
                      </a:r>
                      <a:endParaRPr lang="en-US" altLang="ja-JP" sz="1050" dirty="0">
                        <a:latin typeface="Meiryo UI" panose="020B0604030504040204" pitchFamily="50" charset="-128"/>
                        <a:ea typeface="Meiryo UI"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050" dirty="0">
                          <a:latin typeface="Meiryo UI" panose="020B0604030504040204" pitchFamily="50" charset="-128"/>
                          <a:ea typeface="Meiryo UI" panose="020B0604030504040204" pitchFamily="50" charset="-128"/>
                        </a:rPr>
                        <a:t>（継続雇用期間６か月未満廃止）</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262624190"/>
                  </a:ext>
                </a:extLst>
              </a:tr>
            </a:tbl>
          </a:graphicData>
        </a:graphic>
      </p:graphicFrame>
      <p:sp>
        <p:nvSpPr>
          <p:cNvPr id="5" name="四角形: 角を丸くする 4">
            <a:extLst>
              <a:ext uri="{FF2B5EF4-FFF2-40B4-BE49-F238E27FC236}">
                <a16:creationId xmlns:a16="http://schemas.microsoft.com/office/drawing/2014/main" id="{DC218D31-3E99-04AC-0954-71D8888A547A}"/>
              </a:ext>
            </a:extLst>
          </p:cNvPr>
          <p:cNvSpPr/>
          <p:nvPr/>
        </p:nvSpPr>
        <p:spPr>
          <a:xfrm>
            <a:off x="399118" y="2763034"/>
            <a:ext cx="3172755" cy="323886"/>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dirty="0">
                <a:latin typeface="Meiryo UI" panose="020B0604030504040204" pitchFamily="50" charset="-128"/>
                <a:ea typeface="Meiryo UI" panose="020B0604030504040204" pitchFamily="50" charset="-128"/>
              </a:rPr>
              <a:t>介護離職防止のための個別の周知・意向確認の義務化</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FAFD5BF-50C4-AF7B-09EF-F50C4A7789E4}"/>
              </a:ext>
            </a:extLst>
          </p:cNvPr>
          <p:cNvGraphicFramePr>
            <a:graphicFrameLocks noGrp="1"/>
          </p:cNvGraphicFramePr>
          <p:nvPr>
            <p:extLst>
              <p:ext uri="{D42A27DB-BD31-4B8C-83A1-F6EECF244321}">
                <p14:modId xmlns:p14="http://schemas.microsoft.com/office/powerpoint/2010/main" val="2507561305"/>
              </p:ext>
            </p:extLst>
          </p:nvPr>
        </p:nvGraphicFramePr>
        <p:xfrm>
          <a:off x="399118" y="3140288"/>
          <a:ext cx="3172754" cy="2241337"/>
        </p:xfrm>
        <a:graphic>
          <a:graphicData uri="http://schemas.openxmlformats.org/drawingml/2006/table">
            <a:tbl>
              <a:tblPr firstRow="1" bandRow="1" bandCol="1">
                <a:tableStyleId>{F2DE63D5-997A-4646-A377-4702673A728D}</a:tableStyleId>
              </a:tblPr>
              <a:tblGrid>
                <a:gridCol w="905807">
                  <a:extLst>
                    <a:ext uri="{9D8B030D-6E8A-4147-A177-3AD203B41FA5}">
                      <a16:colId xmlns:a16="http://schemas.microsoft.com/office/drawing/2014/main" val="985356196"/>
                    </a:ext>
                  </a:extLst>
                </a:gridCol>
                <a:gridCol w="2266947">
                  <a:extLst>
                    <a:ext uri="{9D8B030D-6E8A-4147-A177-3AD203B41FA5}">
                      <a16:colId xmlns:a16="http://schemas.microsoft.com/office/drawing/2014/main" val="2835656675"/>
                    </a:ext>
                  </a:extLst>
                </a:gridCol>
              </a:tblGrid>
              <a:tr h="307282">
                <a:tc>
                  <a:txBody>
                    <a:bodyPr/>
                    <a:lstStyle/>
                    <a:p>
                      <a:pPr algn="ctr"/>
                      <a:r>
                        <a:rPr lang="ja-JP" altLang="en-US" sz="1100" b="1" cap="none" spc="0" dirty="0">
                          <a:ln/>
                          <a:solidFill>
                            <a:schemeClr val="accent3"/>
                          </a:solidFill>
                          <a:effectLst/>
                          <a:latin typeface="Meiryo UI" panose="020B0604030504040204" pitchFamily="50" charset="-128"/>
                          <a:ea typeface="Meiryo UI" panose="020B0604030504040204" pitchFamily="50" charset="-128"/>
                        </a:rPr>
                        <a:t>改正項目</a:t>
                      </a:r>
                      <a:endParaRPr kumimoji="1" lang="ja-JP" altLang="en-US" sz="1100" b="1" cap="none" spc="0" dirty="0">
                        <a:ln/>
                        <a:solidFill>
                          <a:schemeClr val="accent3"/>
                        </a:solidFill>
                        <a:effectLst/>
                        <a:latin typeface="Meiryo UI" panose="020B0604030504040204" pitchFamily="50" charset="-128"/>
                        <a:ea typeface="Meiryo UI" panose="020B0604030504040204" pitchFamily="50" charset="-128"/>
                      </a:endParaRPr>
                    </a:p>
                  </a:txBody>
                  <a:tcPr marL="0" marR="0" marT="0" marB="0" anchor="ctr">
                    <a:solidFill>
                      <a:schemeClr val="accent3">
                        <a:lumMod val="20000"/>
                        <a:lumOff val="80000"/>
                      </a:schemeClr>
                    </a:solidFill>
                  </a:tcPr>
                </a:tc>
                <a:tc>
                  <a:txBody>
                    <a:bodyPr/>
                    <a:lstStyle/>
                    <a:p>
                      <a:pPr algn="ctr"/>
                      <a:r>
                        <a:rPr kumimoji="1" lang="ja-JP" altLang="en-US" sz="1100" b="1" cap="none" spc="0" dirty="0">
                          <a:ln/>
                          <a:solidFill>
                            <a:schemeClr val="accent3"/>
                          </a:solidFill>
                          <a:effectLst/>
                          <a:latin typeface="Meiryo UI" panose="020B0604030504040204" pitchFamily="50" charset="-128"/>
                          <a:ea typeface="Meiryo UI" panose="020B0604030504040204" pitchFamily="50" charset="-128"/>
                        </a:rPr>
                        <a:t>改正内容</a:t>
                      </a:r>
                      <a:r>
                        <a:rPr kumimoji="1" lang="en-US" altLang="ja-JP" sz="1100" b="1" cap="none" spc="0" dirty="0">
                          <a:ln/>
                          <a:solidFill>
                            <a:schemeClr val="accent3"/>
                          </a:solidFill>
                          <a:effectLst/>
                          <a:latin typeface="Meiryo UI" panose="020B0604030504040204" pitchFamily="50" charset="-128"/>
                          <a:ea typeface="Meiryo UI" panose="020B0604030504040204" pitchFamily="50" charset="-128"/>
                        </a:rPr>
                        <a:t> </a:t>
                      </a:r>
                    </a:p>
                  </a:txBody>
                  <a:tcPr marL="0" marR="0" marT="0" marB="0" anchor="ctr">
                    <a:solidFill>
                      <a:schemeClr val="accent3">
                        <a:lumMod val="20000"/>
                        <a:lumOff val="80000"/>
                      </a:schemeClr>
                    </a:solidFill>
                  </a:tcPr>
                </a:tc>
                <a:extLst>
                  <a:ext uri="{0D108BD9-81ED-4DB2-BD59-A6C34878D82A}">
                    <a16:rowId xmlns:a16="http://schemas.microsoft.com/office/drawing/2014/main" val="3817628886"/>
                  </a:ext>
                </a:extLst>
              </a:tr>
              <a:tr h="1083341">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周知事項</a:t>
                      </a:r>
                    </a:p>
                  </a:txBody>
                  <a:tcPr marL="36000" marR="36000" marT="0" marB="0" anchor="ctr"/>
                </a:tc>
                <a:tc>
                  <a:txBody>
                    <a:bodyPr/>
                    <a:lstStyle/>
                    <a:p>
                      <a:r>
                        <a:rPr kumimoji="1" lang="ja-JP" altLang="en-US" sz="1050" b="0" kern="1200" dirty="0">
                          <a:solidFill>
                            <a:schemeClr val="tx1"/>
                          </a:solidFill>
                          <a:effectLst/>
                          <a:latin typeface="Meiryo UI" panose="020B0604030504040204" pitchFamily="50" charset="-128"/>
                          <a:ea typeface="Meiryo UI" panose="020B0604030504040204" pitchFamily="50" charset="-128"/>
                        </a:rPr>
                        <a:t>　介護休業に関する制度、介護両立支援制度等（制度の内容）</a:t>
                      </a:r>
                    </a:p>
                    <a:p>
                      <a:r>
                        <a:rPr kumimoji="1" lang="ja-JP" altLang="en-US" sz="1050" b="0" kern="1200" dirty="0">
                          <a:solidFill>
                            <a:schemeClr val="tx1"/>
                          </a:solidFill>
                          <a:effectLst/>
                          <a:latin typeface="Meiryo UI" panose="020B0604030504040204" pitchFamily="50" charset="-128"/>
                          <a:ea typeface="Meiryo UI" panose="020B0604030504040204" pitchFamily="50" charset="-128"/>
                        </a:rPr>
                        <a:t>　介護休業・介護両立支援制度等の申出先</a:t>
                      </a:r>
                    </a:p>
                    <a:p>
                      <a:r>
                        <a:rPr kumimoji="1" lang="ja-JP" altLang="en-US" sz="1050" b="0" kern="1200" dirty="0">
                          <a:solidFill>
                            <a:schemeClr val="tx1"/>
                          </a:solidFill>
                          <a:effectLst/>
                          <a:latin typeface="Meiryo UI" panose="020B0604030504040204" pitchFamily="50" charset="-128"/>
                          <a:ea typeface="Meiryo UI" panose="020B0604030504040204" pitchFamily="50" charset="-128"/>
                        </a:rPr>
                        <a:t>　介護休業給付金に関すること</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262624190"/>
                  </a:ext>
                </a:extLst>
              </a:tr>
              <a:tr h="850714">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個別周知意向確認の方法</a:t>
                      </a:r>
                    </a:p>
                  </a:txBody>
                  <a:tcPr marL="36000" marR="3600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dirty="0">
                          <a:latin typeface="Meiryo UI" panose="020B0604030504040204" pitchFamily="50" charset="-128"/>
                          <a:ea typeface="Meiryo UI" panose="020B0604030504040204" pitchFamily="50" charset="-128"/>
                        </a:rPr>
                        <a:t>①面談②書面交付③</a:t>
                      </a:r>
                      <a:r>
                        <a:rPr lang="en-US" altLang="ja-JP" sz="1050" dirty="0">
                          <a:latin typeface="Meiryo UI" panose="020B0604030504040204" pitchFamily="50" charset="-128"/>
                          <a:ea typeface="Meiryo UI" panose="020B0604030504040204" pitchFamily="50" charset="-128"/>
                        </a:rPr>
                        <a:t>FAX</a:t>
                      </a:r>
                      <a:r>
                        <a:rPr lang="ja-JP" altLang="en-US" sz="1050" dirty="0">
                          <a:latin typeface="Meiryo UI" panose="020B0604030504040204" pitchFamily="50" charset="-128"/>
                          <a:ea typeface="Meiryo UI" panose="020B0604030504040204" pitchFamily="50" charset="-128"/>
                        </a:rPr>
                        <a:t>④電子メール</a:t>
                      </a:r>
                      <a:endParaRPr lang="en-US" altLang="ja-JP" sz="105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dirty="0">
                          <a:latin typeface="Meiryo UI" panose="020B0604030504040204" pitchFamily="50" charset="-128"/>
                          <a:ea typeface="Meiryo UI" panose="020B0604030504040204" pitchFamily="50" charset="-128"/>
                        </a:rPr>
                        <a:t>　等のいずれか</a:t>
                      </a:r>
                      <a:endParaRPr lang="en-US" altLang="ja-JP" sz="105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dirty="0">
                          <a:latin typeface="Meiryo UI" panose="020B0604030504040204" pitchFamily="50" charset="-128"/>
                          <a:ea typeface="Meiryo UI" panose="020B0604030504040204" pitchFamily="50" charset="-128"/>
                        </a:rPr>
                        <a:t> 注：①はオンライン面談も可能</a:t>
                      </a:r>
                      <a:endParaRPr lang="en-US" altLang="ja-JP" sz="105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dirty="0">
                          <a:latin typeface="Meiryo UI" panose="020B0604030504040204" pitchFamily="50" charset="-128"/>
                          <a:ea typeface="Meiryo UI" panose="020B0604030504040204" pitchFamily="50" charset="-128"/>
                        </a:rPr>
                        <a:t>　　　③④は労働者が希望した場合のみ</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3125067883"/>
                  </a:ext>
                </a:extLst>
              </a:tr>
            </a:tbl>
          </a:graphicData>
        </a:graphic>
      </p:graphicFrame>
      <p:sp>
        <p:nvSpPr>
          <p:cNvPr id="7" name="四角形: 角を丸くする 6">
            <a:extLst>
              <a:ext uri="{FF2B5EF4-FFF2-40B4-BE49-F238E27FC236}">
                <a16:creationId xmlns:a16="http://schemas.microsoft.com/office/drawing/2014/main" id="{AE4459A5-593B-395F-5DD7-CEA59B38AB09}"/>
              </a:ext>
            </a:extLst>
          </p:cNvPr>
          <p:cNvSpPr/>
          <p:nvPr/>
        </p:nvSpPr>
        <p:spPr>
          <a:xfrm>
            <a:off x="3864361" y="3693557"/>
            <a:ext cx="3412737" cy="323887"/>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2631"/>
              </a:spcBef>
            </a:pPr>
            <a:r>
              <a:rPr lang="ja-JP" altLang="en-US" sz="1100" dirty="0">
                <a:solidFill>
                  <a:schemeClr val="bg1"/>
                </a:solidFill>
                <a:latin typeface="Meiryo UI" panose="020B0604030504040204" pitchFamily="50" charset="-128"/>
                <a:ea typeface="Meiryo UI" panose="020B0604030504040204" pitchFamily="50" charset="-128"/>
              </a:rPr>
              <a:t>両立支援制度等に関する早期（</a:t>
            </a:r>
            <a:r>
              <a:rPr lang="en-US" altLang="ja-JP" sz="1100" dirty="0">
                <a:solidFill>
                  <a:schemeClr val="bg1"/>
                </a:solidFill>
                <a:latin typeface="Meiryo UI" panose="020B0604030504040204" pitchFamily="50" charset="-128"/>
                <a:ea typeface="Meiryo UI" panose="020B0604030504040204" pitchFamily="50" charset="-128"/>
              </a:rPr>
              <a:t>40</a:t>
            </a:r>
            <a:r>
              <a:rPr lang="ja-JP" altLang="en-US" sz="1100" dirty="0">
                <a:solidFill>
                  <a:schemeClr val="bg1"/>
                </a:solidFill>
                <a:latin typeface="Meiryo UI" panose="020B0604030504040204" pitchFamily="50" charset="-128"/>
                <a:ea typeface="Meiryo UI" panose="020B0604030504040204" pitchFamily="50" charset="-128"/>
              </a:rPr>
              <a:t>歳等）の情報提供</a:t>
            </a:r>
          </a:p>
        </p:txBody>
      </p:sp>
      <p:graphicFrame>
        <p:nvGraphicFramePr>
          <p:cNvPr id="8" name="表 7">
            <a:extLst>
              <a:ext uri="{FF2B5EF4-FFF2-40B4-BE49-F238E27FC236}">
                <a16:creationId xmlns:a16="http://schemas.microsoft.com/office/drawing/2014/main" id="{0DF53E4B-4924-BC7E-002C-FDF95D817851}"/>
              </a:ext>
            </a:extLst>
          </p:cNvPr>
          <p:cNvGraphicFramePr>
            <a:graphicFrameLocks noGrp="1"/>
          </p:cNvGraphicFramePr>
          <p:nvPr>
            <p:extLst>
              <p:ext uri="{D42A27DB-BD31-4B8C-83A1-F6EECF244321}">
                <p14:modId xmlns:p14="http://schemas.microsoft.com/office/powerpoint/2010/main" val="2772847152"/>
              </p:ext>
            </p:extLst>
          </p:nvPr>
        </p:nvGraphicFramePr>
        <p:xfrm>
          <a:off x="3864362" y="4058507"/>
          <a:ext cx="3412736" cy="2342293"/>
        </p:xfrm>
        <a:graphic>
          <a:graphicData uri="http://schemas.openxmlformats.org/drawingml/2006/table">
            <a:tbl>
              <a:tblPr firstRow="1" bandRow="1" bandCol="1">
                <a:tableStyleId>{F2DE63D5-997A-4646-A377-4702673A728D}</a:tableStyleId>
              </a:tblPr>
              <a:tblGrid>
                <a:gridCol w="717163">
                  <a:extLst>
                    <a:ext uri="{9D8B030D-6E8A-4147-A177-3AD203B41FA5}">
                      <a16:colId xmlns:a16="http://schemas.microsoft.com/office/drawing/2014/main" val="985356196"/>
                    </a:ext>
                  </a:extLst>
                </a:gridCol>
                <a:gridCol w="2695573">
                  <a:extLst>
                    <a:ext uri="{9D8B030D-6E8A-4147-A177-3AD203B41FA5}">
                      <a16:colId xmlns:a16="http://schemas.microsoft.com/office/drawing/2014/main" val="2835656675"/>
                    </a:ext>
                  </a:extLst>
                </a:gridCol>
              </a:tblGrid>
              <a:tr h="228255">
                <a:tc>
                  <a:txBody>
                    <a:bodyPr/>
                    <a:lstStyle/>
                    <a:p>
                      <a:pPr algn="ctr"/>
                      <a:r>
                        <a:rPr lang="ja-JP" altLang="en-US" sz="1050" b="1" cap="none" spc="0" dirty="0">
                          <a:ln/>
                          <a:solidFill>
                            <a:schemeClr val="accent3"/>
                          </a:solidFill>
                          <a:effectLst/>
                          <a:latin typeface="Meiryo UI" panose="020B0604030504040204" pitchFamily="50" charset="-128"/>
                          <a:ea typeface="Meiryo UI" panose="020B0604030504040204" pitchFamily="50" charset="-128"/>
                        </a:rPr>
                        <a:t>改正項目</a:t>
                      </a:r>
                      <a:endParaRPr kumimoji="1" lang="ja-JP" altLang="en-US" sz="1050" b="1" cap="none" spc="0" dirty="0">
                        <a:ln/>
                        <a:solidFill>
                          <a:schemeClr val="accent3"/>
                        </a:solidFill>
                        <a:effectLst/>
                        <a:latin typeface="Meiryo UI" panose="020B0604030504040204" pitchFamily="50" charset="-128"/>
                        <a:ea typeface="Meiryo UI" panose="020B0604030504040204" pitchFamily="50" charset="-128"/>
                      </a:endParaRPr>
                    </a:p>
                  </a:txBody>
                  <a:tcPr marL="0" marR="0" marT="0" marB="0" anchor="ctr">
                    <a:solidFill>
                      <a:schemeClr val="accent3">
                        <a:lumMod val="20000"/>
                        <a:lumOff val="80000"/>
                      </a:schemeClr>
                    </a:solidFill>
                  </a:tcPr>
                </a:tc>
                <a:tc>
                  <a:txBody>
                    <a:bodyPr/>
                    <a:lstStyle/>
                    <a:p>
                      <a:pPr algn="ctr"/>
                      <a:r>
                        <a:rPr kumimoji="1" lang="ja-JP" altLang="en-US" sz="1050" b="1" cap="none" spc="0" dirty="0">
                          <a:ln/>
                          <a:solidFill>
                            <a:schemeClr val="accent3"/>
                          </a:solidFill>
                          <a:effectLst/>
                          <a:latin typeface="Meiryo UI" panose="020B0604030504040204" pitchFamily="50" charset="-128"/>
                          <a:ea typeface="Meiryo UI" panose="020B0604030504040204" pitchFamily="50" charset="-128"/>
                        </a:rPr>
                        <a:t>改正内容</a:t>
                      </a:r>
                      <a:r>
                        <a:rPr kumimoji="1" lang="en-US" altLang="ja-JP" sz="1050" b="1" cap="none" spc="0" dirty="0">
                          <a:ln/>
                          <a:solidFill>
                            <a:schemeClr val="accent3"/>
                          </a:solidFill>
                          <a:effectLst/>
                          <a:latin typeface="Meiryo UI" panose="020B0604030504040204" pitchFamily="50" charset="-128"/>
                          <a:ea typeface="Meiryo UI" panose="020B0604030504040204" pitchFamily="50" charset="-128"/>
                        </a:rPr>
                        <a:t> </a:t>
                      </a:r>
                    </a:p>
                  </a:txBody>
                  <a:tcPr marL="0" marR="0" marT="0" marB="0" anchor="ctr">
                    <a:solidFill>
                      <a:schemeClr val="accent3">
                        <a:lumMod val="20000"/>
                        <a:lumOff val="80000"/>
                      </a:schemeClr>
                    </a:solidFill>
                  </a:tcPr>
                </a:tc>
                <a:extLst>
                  <a:ext uri="{0D108BD9-81ED-4DB2-BD59-A6C34878D82A}">
                    <a16:rowId xmlns:a16="http://schemas.microsoft.com/office/drawing/2014/main" val="3817628886"/>
                  </a:ext>
                </a:extLst>
              </a:tr>
              <a:tr h="78415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情報提供事項</a:t>
                      </a:r>
                    </a:p>
                  </a:txBody>
                  <a:tcPr marL="36000" marR="36000" marT="0" marB="0" anchor="ctr"/>
                </a:tc>
                <a:tc>
                  <a:txBody>
                    <a:bodyPr/>
                    <a:lstStyle/>
                    <a:p>
                      <a:pPr algn="l"/>
                      <a:r>
                        <a:rPr kumimoji="1" lang="ja-JP" altLang="en-US" sz="1050" b="0" kern="1200" dirty="0">
                          <a:solidFill>
                            <a:schemeClr val="tx1"/>
                          </a:solidFill>
                          <a:effectLst/>
                          <a:latin typeface="Meiryo UI" panose="020B0604030504040204" pitchFamily="50" charset="-128"/>
                          <a:ea typeface="Meiryo UI" panose="020B0604030504040204" pitchFamily="50" charset="-128"/>
                        </a:rPr>
                        <a:t>介護休業に関する制度、介護両立支援制度等（制度の内容）</a:t>
                      </a:r>
                    </a:p>
                    <a:p>
                      <a:pPr algn="l"/>
                      <a:r>
                        <a:rPr kumimoji="1" lang="ja-JP" altLang="en-US" sz="1050" b="0" kern="1200" dirty="0">
                          <a:solidFill>
                            <a:schemeClr val="tx1"/>
                          </a:solidFill>
                          <a:effectLst/>
                          <a:latin typeface="Meiryo UI" panose="020B0604030504040204" pitchFamily="50" charset="-128"/>
                          <a:ea typeface="Meiryo UI" panose="020B0604030504040204" pitchFamily="50" charset="-128"/>
                        </a:rPr>
                        <a:t>介護休業・介護両立支援制度等の申出先</a:t>
                      </a:r>
                    </a:p>
                    <a:p>
                      <a:pPr algn="l"/>
                      <a:r>
                        <a:rPr kumimoji="1" lang="ja-JP" altLang="en-US" sz="1050" b="0" kern="1200" dirty="0">
                          <a:solidFill>
                            <a:schemeClr val="tx1"/>
                          </a:solidFill>
                          <a:effectLst/>
                          <a:latin typeface="Meiryo UI" panose="020B0604030504040204" pitchFamily="50" charset="-128"/>
                          <a:ea typeface="Meiryo UI" panose="020B0604030504040204" pitchFamily="50" charset="-128"/>
                        </a:rPr>
                        <a:t>介護休業給付金に関すること</a:t>
                      </a:r>
                      <a:endParaRPr kumimoji="1" lang="ja-JP" altLang="en-US" sz="60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262624190"/>
                  </a:ext>
                </a:extLst>
              </a:tr>
              <a:tr h="774068">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情報提供時期</a:t>
                      </a:r>
                    </a:p>
                  </a:txBody>
                  <a:tcPr marL="36000" marR="36000" marT="0" marB="0" anchor="ctr"/>
                </a:tc>
                <a:tc>
                  <a:txBody>
                    <a:bodyPr/>
                    <a:lstStyle/>
                    <a:p>
                      <a:pPr algn="l"/>
                      <a:r>
                        <a:rPr kumimoji="1" lang="ja-JP" altLang="en-US" sz="1050" b="0" kern="1200" dirty="0">
                          <a:solidFill>
                            <a:schemeClr val="tx1"/>
                          </a:solidFill>
                          <a:effectLst/>
                          <a:latin typeface="Meiryo UI" panose="020B0604030504040204" pitchFamily="50" charset="-128"/>
                          <a:ea typeface="Meiryo UI" panose="020B0604030504040204" pitchFamily="50" charset="-128"/>
                        </a:rPr>
                        <a:t>労働者が</a:t>
                      </a:r>
                      <a:r>
                        <a:rPr kumimoji="1" lang="en-US" altLang="ja-JP" sz="1050" b="0" kern="1200" dirty="0">
                          <a:solidFill>
                            <a:schemeClr val="tx1"/>
                          </a:solidFill>
                          <a:effectLst/>
                          <a:latin typeface="Meiryo UI" panose="020B0604030504040204" pitchFamily="50" charset="-128"/>
                          <a:ea typeface="Meiryo UI" panose="020B0604030504040204" pitchFamily="50" charset="-128"/>
                        </a:rPr>
                        <a:t>40</a:t>
                      </a:r>
                      <a:r>
                        <a:rPr kumimoji="1" lang="ja-JP" altLang="en-US" sz="1050" b="0" kern="1200" dirty="0">
                          <a:solidFill>
                            <a:schemeClr val="tx1"/>
                          </a:solidFill>
                          <a:effectLst/>
                          <a:latin typeface="Meiryo UI" panose="020B0604030504040204" pitchFamily="50" charset="-128"/>
                          <a:ea typeface="Meiryo UI" panose="020B0604030504040204" pitchFamily="50" charset="-128"/>
                        </a:rPr>
                        <a:t>歳に達する日（誕生日前日）の属する年度（</a:t>
                      </a:r>
                      <a:r>
                        <a:rPr kumimoji="1" lang="en-US" altLang="ja-JP" sz="1050" b="0" kern="1200" dirty="0">
                          <a:solidFill>
                            <a:schemeClr val="tx1"/>
                          </a:solidFill>
                          <a:effectLst/>
                          <a:latin typeface="Meiryo UI" panose="020B0604030504040204" pitchFamily="50" charset="-128"/>
                          <a:ea typeface="Meiryo UI" panose="020B0604030504040204" pitchFamily="50" charset="-128"/>
                        </a:rPr>
                        <a:t>1</a:t>
                      </a:r>
                      <a:r>
                        <a:rPr kumimoji="1" lang="ja-JP" altLang="en-US" sz="1050" b="0" kern="1200" dirty="0">
                          <a:solidFill>
                            <a:schemeClr val="tx1"/>
                          </a:solidFill>
                          <a:effectLst/>
                          <a:latin typeface="Meiryo UI" panose="020B0604030504040204" pitchFamily="50" charset="-128"/>
                          <a:ea typeface="Meiryo UI" panose="020B0604030504040204" pitchFamily="50" charset="-128"/>
                        </a:rPr>
                        <a:t>年間）</a:t>
                      </a:r>
                    </a:p>
                    <a:p>
                      <a:pPr algn="l"/>
                      <a:r>
                        <a:rPr kumimoji="1" lang="ja-JP" altLang="en-US" sz="1050" b="0" kern="1200" dirty="0">
                          <a:solidFill>
                            <a:schemeClr val="tx1"/>
                          </a:solidFill>
                          <a:effectLst/>
                          <a:latin typeface="Meiryo UI" panose="020B0604030504040204" pitchFamily="50" charset="-128"/>
                          <a:ea typeface="Meiryo UI" panose="020B0604030504040204" pitchFamily="50" charset="-128"/>
                        </a:rPr>
                        <a:t>労働者が</a:t>
                      </a:r>
                      <a:r>
                        <a:rPr kumimoji="1" lang="en-US" altLang="ja-JP" sz="1050" b="0" kern="1200" dirty="0">
                          <a:solidFill>
                            <a:schemeClr val="tx1"/>
                          </a:solidFill>
                          <a:effectLst/>
                          <a:latin typeface="Meiryo UI" panose="020B0604030504040204" pitchFamily="50" charset="-128"/>
                          <a:ea typeface="Meiryo UI" panose="020B0604030504040204" pitchFamily="50" charset="-128"/>
                        </a:rPr>
                        <a:t>40</a:t>
                      </a:r>
                      <a:r>
                        <a:rPr kumimoji="1" lang="ja-JP" altLang="en-US" sz="1050" b="0" kern="1200" dirty="0">
                          <a:solidFill>
                            <a:schemeClr val="tx1"/>
                          </a:solidFill>
                          <a:effectLst/>
                          <a:latin typeface="Meiryo UI" panose="020B0604030504040204" pitchFamily="50" charset="-128"/>
                          <a:ea typeface="Meiryo UI" panose="020B0604030504040204" pitchFamily="50" charset="-128"/>
                        </a:rPr>
                        <a:t>歳に達した日の翌日（誕生日）から</a:t>
                      </a:r>
                      <a:r>
                        <a:rPr kumimoji="1" lang="en-US" altLang="ja-JP" sz="1050" b="0" kern="1200" dirty="0">
                          <a:solidFill>
                            <a:schemeClr val="tx1"/>
                          </a:solidFill>
                          <a:effectLst/>
                          <a:latin typeface="Meiryo UI" panose="020B0604030504040204" pitchFamily="50" charset="-128"/>
                          <a:ea typeface="Meiryo UI" panose="020B0604030504040204" pitchFamily="50" charset="-128"/>
                        </a:rPr>
                        <a:t>1</a:t>
                      </a:r>
                      <a:r>
                        <a:rPr kumimoji="1" lang="ja-JP" altLang="en-US" sz="1050" b="0" kern="1200" dirty="0">
                          <a:solidFill>
                            <a:schemeClr val="tx1"/>
                          </a:solidFill>
                          <a:effectLst/>
                          <a:latin typeface="Meiryo UI" panose="020B0604030504040204" pitchFamily="50" charset="-128"/>
                          <a:ea typeface="Meiryo UI" panose="020B0604030504040204" pitchFamily="50" charset="-128"/>
                        </a:rPr>
                        <a:t>年間</a:t>
                      </a:r>
                      <a:endParaRPr kumimoji="1" lang="ja-JP" altLang="en-US" sz="60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3125067883"/>
                  </a:ext>
                </a:extLst>
              </a:tr>
              <a:tr h="55581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情報提供方法</a:t>
                      </a:r>
                    </a:p>
                  </a:txBody>
                  <a:tcPr marL="36000" marR="3600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b="0" kern="1200" dirty="0">
                          <a:solidFill>
                            <a:schemeClr val="tx1"/>
                          </a:solidFill>
                          <a:effectLst/>
                          <a:latin typeface="Meiryo UI" panose="020B0604030504040204" pitchFamily="50" charset="-128"/>
                          <a:ea typeface="Meiryo UI" panose="020B0604030504040204" pitchFamily="50" charset="-128"/>
                        </a:rPr>
                        <a:t>面談（オンライン面談を含む）、書面交付、</a:t>
                      </a:r>
                      <a:r>
                        <a:rPr kumimoji="1" lang="en-US" altLang="ja-JP" sz="1050" b="0" kern="1200" dirty="0">
                          <a:solidFill>
                            <a:schemeClr val="tx1"/>
                          </a:solidFill>
                          <a:effectLst/>
                          <a:latin typeface="Meiryo UI" panose="020B0604030504040204" pitchFamily="50" charset="-128"/>
                          <a:ea typeface="Meiryo UI" panose="020B0604030504040204" pitchFamily="50" charset="-128"/>
                        </a:rPr>
                        <a:t>FAX </a:t>
                      </a:r>
                      <a:r>
                        <a:rPr kumimoji="1" lang="ja-JP" altLang="en-US" sz="1050" b="0" kern="1200" dirty="0">
                          <a:solidFill>
                            <a:schemeClr val="tx1"/>
                          </a:solidFill>
                          <a:effectLst/>
                          <a:latin typeface="Meiryo UI" panose="020B0604030504040204" pitchFamily="50" charset="-128"/>
                          <a:ea typeface="Meiryo UI" panose="020B0604030504040204" pitchFamily="50" charset="-128"/>
                        </a:rPr>
                        <a:t>、電子メールなどのいずれか</a:t>
                      </a:r>
                      <a:endParaRPr kumimoji="1" lang="ja-JP" altLang="en-US" sz="600" dirty="0">
                        <a:solidFill>
                          <a:schemeClr val="tx1"/>
                        </a:solidFill>
                        <a:latin typeface="Meiryo UI" panose="020B0604030504040204" pitchFamily="50" charset="-128"/>
                        <a:ea typeface="Meiryo UI" panose="020B0604030504040204" pitchFamily="50" charset="-128"/>
                      </a:endParaRPr>
                    </a:p>
                  </a:txBody>
                  <a:tcPr marL="36000" marR="36000" marT="0" marB="0" anchor="ctr"/>
                </a:tc>
                <a:extLst>
                  <a:ext uri="{0D108BD9-81ED-4DB2-BD59-A6C34878D82A}">
                    <a16:rowId xmlns:a16="http://schemas.microsoft.com/office/drawing/2014/main" val="1320582875"/>
                  </a:ext>
                </a:extLst>
              </a:tr>
            </a:tbl>
          </a:graphicData>
        </a:graphic>
      </p:graphicFrame>
      <p:sp>
        <p:nvSpPr>
          <p:cNvPr id="9" name="四角形: 角を丸くする 8">
            <a:extLst>
              <a:ext uri="{FF2B5EF4-FFF2-40B4-BE49-F238E27FC236}">
                <a16:creationId xmlns:a16="http://schemas.microsoft.com/office/drawing/2014/main" id="{63453866-841F-A1C3-5A62-04A534ED6797}"/>
              </a:ext>
            </a:extLst>
          </p:cNvPr>
          <p:cNvSpPr/>
          <p:nvPr/>
        </p:nvSpPr>
        <p:spPr>
          <a:xfrm>
            <a:off x="399118" y="5573932"/>
            <a:ext cx="3172753" cy="323886"/>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28" dirty="0">
                <a:latin typeface="Meiryo UI" panose="020B0604030504040204" pitchFamily="50" charset="-128"/>
                <a:ea typeface="Meiryo UI" panose="020B0604030504040204" pitchFamily="50" charset="-128"/>
              </a:rPr>
              <a:t>介護のためのテレワークの導入</a:t>
            </a:r>
            <a:endParaRPr kumimoji="1" lang="ja-JP" altLang="en-US" sz="1228"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E9B4B45C-B223-1582-46C9-07814A2AB589}"/>
              </a:ext>
            </a:extLst>
          </p:cNvPr>
          <p:cNvSpPr txBox="1"/>
          <p:nvPr/>
        </p:nvSpPr>
        <p:spPr>
          <a:xfrm>
            <a:off x="356252" y="5932218"/>
            <a:ext cx="3258483" cy="600164"/>
          </a:xfrm>
          <a:prstGeom prst="rect">
            <a:avLst/>
          </a:prstGeom>
          <a:noFill/>
        </p:spPr>
        <p:txBody>
          <a:bodyPr wrap="square">
            <a:spAutoFit/>
          </a:bodyPr>
          <a:lstStyle/>
          <a:p>
            <a:r>
              <a:rPr lang="ja-JP" altLang="en-US" sz="1100" dirty="0">
                <a:solidFill>
                  <a:srgbClr val="141415"/>
                </a:solidFill>
                <a:latin typeface="Meiryo UI" panose="020B0604030504040204" pitchFamily="50" charset="-128"/>
                <a:ea typeface="Meiryo UI" panose="020B0604030504040204" pitchFamily="50" charset="-128"/>
              </a:rPr>
              <a:t>　要介護状態の対象家族を介護する労働者がテレワークを選択できるようにすることが事業主に努力義務化されます。</a:t>
            </a:r>
            <a:endParaRPr lang="ja-JP" altLang="en-US" sz="11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22B97F21-295C-FB6A-7833-A79760E62D5F}"/>
              </a:ext>
            </a:extLst>
          </p:cNvPr>
          <p:cNvSpPr/>
          <p:nvPr/>
        </p:nvSpPr>
        <p:spPr>
          <a:xfrm>
            <a:off x="3889294" y="1229976"/>
            <a:ext cx="3362869" cy="323886"/>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28" dirty="0">
                <a:solidFill>
                  <a:schemeClr val="bg1"/>
                </a:solidFill>
                <a:latin typeface="Meiryo UI" panose="020B0604030504040204" pitchFamily="50" charset="-128"/>
                <a:ea typeface="Meiryo UI" panose="020B0604030504040204" pitchFamily="50" charset="-128"/>
              </a:rPr>
              <a:t>介護離職防止のための雇用環境整備</a:t>
            </a:r>
          </a:p>
        </p:txBody>
      </p:sp>
      <p:sp>
        <p:nvSpPr>
          <p:cNvPr id="16" name="テキスト ボックス 15">
            <a:extLst>
              <a:ext uri="{FF2B5EF4-FFF2-40B4-BE49-F238E27FC236}">
                <a16:creationId xmlns:a16="http://schemas.microsoft.com/office/drawing/2014/main" id="{7AD11365-19B2-3A93-B093-F669CEF0378C}"/>
              </a:ext>
            </a:extLst>
          </p:cNvPr>
          <p:cNvSpPr txBox="1"/>
          <p:nvPr/>
        </p:nvSpPr>
        <p:spPr>
          <a:xfrm>
            <a:off x="3779838" y="1627919"/>
            <a:ext cx="3659188" cy="1946687"/>
          </a:xfrm>
          <a:prstGeom prst="rect">
            <a:avLst/>
          </a:prstGeom>
          <a:noFill/>
        </p:spPr>
        <p:txBody>
          <a:bodyPr wrap="square">
            <a:spAutoFit/>
          </a:bodyPr>
          <a:lstStyle/>
          <a:p>
            <a:pPr fontAlgn="base">
              <a:spcBef>
                <a:spcPts val="1052"/>
              </a:spcBef>
              <a:spcAft>
                <a:spcPts val="600"/>
              </a:spcAft>
            </a:pPr>
            <a:r>
              <a:rPr lang="ja-JP" altLang="en-US" sz="1000" dirty="0">
                <a:solidFill>
                  <a:srgbClr val="141415"/>
                </a:solidFill>
                <a:latin typeface="Meiryo UI" panose="020B0604030504040204" pitchFamily="50" charset="-128"/>
                <a:ea typeface="Meiryo UI" panose="020B0604030504040204" pitchFamily="50" charset="-128"/>
              </a:rPr>
              <a:t> </a:t>
            </a:r>
            <a:r>
              <a:rPr lang="ja-JP" altLang="en-US" sz="1050" dirty="0">
                <a:solidFill>
                  <a:srgbClr val="141415"/>
                </a:solidFill>
                <a:latin typeface="Meiryo UI" panose="020B0604030504040204" pitchFamily="50" charset="-128"/>
                <a:ea typeface="Meiryo UI" panose="020B0604030504040204" pitchFamily="50" charset="-128"/>
              </a:rPr>
              <a:t>介護休業や介護両立支援制度等の申出が円滑に行われるようにするために、事業主は以下のいずれかの措置を講じなければなりません。なお、複数の措置を講ずることが望ましいとされ、たとえ介護に直面している社員がいない企業であっても対象となります。</a:t>
            </a:r>
            <a:endParaRPr lang="en-US" altLang="ja-JP" sz="1050" dirty="0">
              <a:solidFill>
                <a:srgbClr val="141415"/>
              </a:solidFill>
              <a:latin typeface="Meiryo UI" panose="020B0604030504040204" pitchFamily="50" charset="-128"/>
              <a:ea typeface="Meiryo UI" panose="020B0604030504040204" pitchFamily="50" charset="-128"/>
            </a:endParaRPr>
          </a:p>
          <a:p>
            <a:pPr fontAlgn="base">
              <a:spcAft>
                <a:spcPts val="1052"/>
              </a:spcAft>
            </a:pPr>
            <a:r>
              <a:rPr lang="en-US" altLang="ja-JP" sz="1050" dirty="0">
                <a:solidFill>
                  <a:srgbClr val="141415"/>
                </a:solidFill>
                <a:latin typeface="Meiryo UI" panose="020B0604030504040204" pitchFamily="50" charset="-128"/>
                <a:ea typeface="Meiryo UI" panose="020B0604030504040204" pitchFamily="50" charset="-128"/>
              </a:rPr>
              <a:t>(</a:t>
            </a:r>
            <a:r>
              <a:rPr lang="ja-JP" altLang="en-US" sz="1050" dirty="0">
                <a:solidFill>
                  <a:srgbClr val="141415"/>
                </a:solidFill>
                <a:latin typeface="Meiryo UI" panose="020B0604030504040204" pitchFamily="50" charset="-128"/>
                <a:ea typeface="Meiryo UI" panose="020B0604030504040204" pitchFamily="50" charset="-128"/>
              </a:rPr>
              <a:t>ア</a:t>
            </a:r>
            <a:r>
              <a:rPr lang="en-US" altLang="ja-JP" sz="1050" dirty="0">
                <a:solidFill>
                  <a:srgbClr val="141415"/>
                </a:solidFill>
                <a:latin typeface="Meiryo UI" panose="020B0604030504040204" pitchFamily="50" charset="-128"/>
                <a:ea typeface="Meiryo UI" panose="020B0604030504040204" pitchFamily="50" charset="-128"/>
              </a:rPr>
              <a:t>)</a:t>
            </a:r>
            <a:r>
              <a:rPr lang="ja-JP" altLang="en-US" sz="1050" dirty="0">
                <a:solidFill>
                  <a:srgbClr val="141415"/>
                </a:solidFill>
                <a:latin typeface="Meiryo UI" panose="020B0604030504040204" pitchFamily="50" charset="-128"/>
                <a:ea typeface="Meiryo UI" panose="020B0604030504040204" pitchFamily="50" charset="-128"/>
              </a:rPr>
              <a:t>介護休業・介護両立支援制度等に関する研修の実施</a:t>
            </a:r>
            <a:br>
              <a:rPr lang="ja-JP" altLang="en-US" sz="1050" dirty="0">
                <a:solidFill>
                  <a:srgbClr val="141415"/>
                </a:solidFill>
                <a:latin typeface="Meiryo UI" panose="020B0604030504040204" pitchFamily="50" charset="-128"/>
                <a:ea typeface="Meiryo UI" panose="020B0604030504040204" pitchFamily="50" charset="-128"/>
              </a:rPr>
            </a:br>
            <a:r>
              <a:rPr lang="en-US" altLang="ja-JP" sz="1050" dirty="0">
                <a:solidFill>
                  <a:srgbClr val="141415"/>
                </a:solidFill>
                <a:latin typeface="Meiryo UI" panose="020B0604030504040204" pitchFamily="50" charset="-128"/>
                <a:ea typeface="Meiryo UI" panose="020B0604030504040204" pitchFamily="50" charset="-128"/>
              </a:rPr>
              <a:t>(</a:t>
            </a:r>
            <a:r>
              <a:rPr lang="ja-JP" altLang="en-US" sz="1050" dirty="0">
                <a:solidFill>
                  <a:srgbClr val="141415"/>
                </a:solidFill>
                <a:latin typeface="Meiryo UI" panose="020B0604030504040204" pitchFamily="50" charset="-128"/>
                <a:ea typeface="Meiryo UI" panose="020B0604030504040204" pitchFamily="50" charset="-128"/>
              </a:rPr>
              <a:t>イ</a:t>
            </a:r>
            <a:r>
              <a:rPr lang="en-US" altLang="ja-JP" sz="1050" dirty="0">
                <a:solidFill>
                  <a:srgbClr val="141415"/>
                </a:solidFill>
                <a:latin typeface="Meiryo UI" panose="020B0604030504040204" pitchFamily="50" charset="-128"/>
                <a:ea typeface="Meiryo UI" panose="020B0604030504040204" pitchFamily="50" charset="-128"/>
              </a:rPr>
              <a:t>)</a:t>
            </a:r>
            <a:r>
              <a:rPr lang="ja-JP" altLang="en-US" sz="1050" dirty="0">
                <a:solidFill>
                  <a:srgbClr val="141415"/>
                </a:solidFill>
                <a:latin typeface="Meiryo UI" panose="020B0604030504040204" pitchFamily="50" charset="-128"/>
                <a:ea typeface="Meiryo UI" panose="020B0604030504040204" pitchFamily="50" charset="-128"/>
              </a:rPr>
              <a:t>介護休業・介護両立支援制度等に関する相談体制の整備（相談窓口設置）</a:t>
            </a:r>
            <a:br>
              <a:rPr lang="ja-JP" altLang="en-US" sz="1050" dirty="0">
                <a:solidFill>
                  <a:srgbClr val="141415"/>
                </a:solidFill>
                <a:latin typeface="Meiryo UI" panose="020B0604030504040204" pitchFamily="50" charset="-128"/>
                <a:ea typeface="Meiryo UI" panose="020B0604030504040204" pitchFamily="50" charset="-128"/>
              </a:rPr>
            </a:br>
            <a:r>
              <a:rPr lang="en-US" altLang="ja-JP" sz="1050" dirty="0">
                <a:solidFill>
                  <a:srgbClr val="141415"/>
                </a:solidFill>
                <a:latin typeface="Meiryo UI" panose="020B0604030504040204" pitchFamily="50" charset="-128"/>
                <a:ea typeface="Meiryo UI" panose="020B0604030504040204" pitchFamily="50" charset="-128"/>
              </a:rPr>
              <a:t>(</a:t>
            </a:r>
            <a:r>
              <a:rPr lang="ja-JP" altLang="en-US" sz="1050" dirty="0">
                <a:solidFill>
                  <a:srgbClr val="141415"/>
                </a:solidFill>
                <a:latin typeface="Meiryo UI" panose="020B0604030504040204" pitchFamily="50" charset="-128"/>
                <a:ea typeface="Meiryo UI" panose="020B0604030504040204" pitchFamily="50" charset="-128"/>
              </a:rPr>
              <a:t>ウ</a:t>
            </a:r>
            <a:r>
              <a:rPr lang="en-US" altLang="ja-JP" sz="1050" dirty="0">
                <a:solidFill>
                  <a:srgbClr val="141415"/>
                </a:solidFill>
                <a:latin typeface="Meiryo UI" panose="020B0604030504040204" pitchFamily="50" charset="-128"/>
                <a:ea typeface="Meiryo UI" panose="020B0604030504040204" pitchFamily="50" charset="-128"/>
              </a:rPr>
              <a:t>)</a:t>
            </a:r>
            <a:r>
              <a:rPr lang="ja-JP" altLang="en-US" sz="1050" dirty="0">
                <a:solidFill>
                  <a:srgbClr val="141415"/>
                </a:solidFill>
                <a:latin typeface="Meiryo UI" panose="020B0604030504040204" pitchFamily="50" charset="-128"/>
                <a:ea typeface="Meiryo UI" panose="020B0604030504040204" pitchFamily="50" charset="-128"/>
              </a:rPr>
              <a:t>自社の労働者の介護休業取得・介護両立支援制度等の利用の事例の収集・提供</a:t>
            </a:r>
            <a:br>
              <a:rPr lang="ja-JP" altLang="en-US" sz="1050" dirty="0">
                <a:solidFill>
                  <a:srgbClr val="141415"/>
                </a:solidFill>
                <a:latin typeface="Meiryo UI" panose="020B0604030504040204" pitchFamily="50" charset="-128"/>
                <a:ea typeface="Meiryo UI" panose="020B0604030504040204" pitchFamily="50" charset="-128"/>
              </a:rPr>
            </a:br>
            <a:r>
              <a:rPr lang="en-US" altLang="ja-JP" sz="1050" dirty="0">
                <a:solidFill>
                  <a:srgbClr val="141415"/>
                </a:solidFill>
                <a:latin typeface="Meiryo UI" panose="020B0604030504040204" pitchFamily="50" charset="-128"/>
                <a:ea typeface="Meiryo UI" panose="020B0604030504040204" pitchFamily="50" charset="-128"/>
              </a:rPr>
              <a:t>(</a:t>
            </a:r>
            <a:r>
              <a:rPr lang="ja-JP" altLang="en-US" sz="1050" dirty="0">
                <a:solidFill>
                  <a:srgbClr val="141415"/>
                </a:solidFill>
                <a:latin typeface="Meiryo UI" panose="020B0604030504040204" pitchFamily="50" charset="-128"/>
                <a:ea typeface="Meiryo UI" panose="020B0604030504040204" pitchFamily="50" charset="-128"/>
              </a:rPr>
              <a:t>エ</a:t>
            </a:r>
            <a:r>
              <a:rPr lang="en-US" altLang="ja-JP" sz="1050" dirty="0">
                <a:solidFill>
                  <a:srgbClr val="141415"/>
                </a:solidFill>
                <a:latin typeface="Meiryo UI" panose="020B0604030504040204" pitchFamily="50" charset="-128"/>
                <a:ea typeface="Meiryo UI" panose="020B0604030504040204" pitchFamily="50" charset="-128"/>
              </a:rPr>
              <a:t>)</a:t>
            </a:r>
            <a:r>
              <a:rPr lang="ja-JP" altLang="en-US" sz="1050" dirty="0">
                <a:solidFill>
                  <a:srgbClr val="141415"/>
                </a:solidFill>
                <a:latin typeface="Meiryo UI" panose="020B0604030504040204" pitchFamily="50" charset="-128"/>
                <a:ea typeface="Meiryo UI" panose="020B0604030504040204" pitchFamily="50" charset="-128"/>
              </a:rPr>
              <a:t>自社の労働者へ介護休業・介護両立支援制度等の利用促進に関する方針の周知</a:t>
            </a:r>
          </a:p>
        </p:txBody>
      </p:sp>
      <p:sp>
        <p:nvSpPr>
          <p:cNvPr id="10" name="四角形: 角を丸くする 9">
            <a:extLst>
              <a:ext uri="{FF2B5EF4-FFF2-40B4-BE49-F238E27FC236}">
                <a16:creationId xmlns:a16="http://schemas.microsoft.com/office/drawing/2014/main" id="{DA2AA2D8-34BC-8B69-3C85-1718D888CB41}"/>
              </a:ext>
            </a:extLst>
          </p:cNvPr>
          <p:cNvSpPr/>
          <p:nvPr/>
        </p:nvSpPr>
        <p:spPr>
          <a:xfrm>
            <a:off x="1470024" y="591360"/>
            <a:ext cx="4619625" cy="323886"/>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介護に関する改正</a:t>
            </a:r>
          </a:p>
        </p:txBody>
      </p:sp>
      <p:pic>
        <p:nvPicPr>
          <p:cNvPr id="11" name="図 10">
            <a:extLst>
              <a:ext uri="{FF2B5EF4-FFF2-40B4-BE49-F238E27FC236}">
                <a16:creationId xmlns:a16="http://schemas.microsoft.com/office/drawing/2014/main" id="{EDDE6B05-7C39-0340-8DE2-6F958857B7F6}"/>
              </a:ext>
            </a:extLst>
          </p:cNvPr>
          <p:cNvPicPr>
            <a:picLocks noChangeAspect="1"/>
          </p:cNvPicPr>
          <p:nvPr/>
        </p:nvPicPr>
        <p:blipFill>
          <a:blip r:embed="rId3"/>
          <a:stretch>
            <a:fillRect/>
          </a:stretch>
        </p:blipFill>
        <p:spPr>
          <a:xfrm>
            <a:off x="1876810" y="203872"/>
            <a:ext cx="309679" cy="360804"/>
          </a:xfrm>
          <a:prstGeom prst="rect">
            <a:avLst/>
          </a:prstGeom>
          <a:ln>
            <a:noFill/>
          </a:ln>
        </p:spPr>
      </p:pic>
      <p:pic>
        <p:nvPicPr>
          <p:cNvPr id="19" name="図 18">
            <a:extLst>
              <a:ext uri="{FF2B5EF4-FFF2-40B4-BE49-F238E27FC236}">
                <a16:creationId xmlns:a16="http://schemas.microsoft.com/office/drawing/2014/main" id="{DF82DA8E-08BD-70B8-9B79-9A098080DD37}"/>
              </a:ext>
            </a:extLst>
          </p:cNvPr>
          <p:cNvPicPr>
            <a:picLocks noChangeAspect="1"/>
          </p:cNvPicPr>
          <p:nvPr/>
        </p:nvPicPr>
        <p:blipFill>
          <a:blip r:embed="rId4"/>
          <a:stretch>
            <a:fillRect/>
          </a:stretch>
        </p:blipFill>
        <p:spPr>
          <a:xfrm>
            <a:off x="2626196" y="233073"/>
            <a:ext cx="355130" cy="323886"/>
          </a:xfrm>
          <a:prstGeom prst="rect">
            <a:avLst/>
          </a:prstGeom>
        </p:spPr>
      </p:pic>
      <p:pic>
        <p:nvPicPr>
          <p:cNvPr id="15" name="図 14">
            <a:extLst>
              <a:ext uri="{FF2B5EF4-FFF2-40B4-BE49-F238E27FC236}">
                <a16:creationId xmlns:a16="http://schemas.microsoft.com/office/drawing/2014/main" id="{9A775A29-E19B-8C02-A901-917D1EE7FA98}"/>
              </a:ext>
            </a:extLst>
          </p:cNvPr>
          <p:cNvPicPr>
            <a:picLocks noChangeAspect="1"/>
          </p:cNvPicPr>
          <p:nvPr/>
        </p:nvPicPr>
        <p:blipFill>
          <a:blip r:embed="rId5"/>
          <a:stretch>
            <a:fillRect/>
          </a:stretch>
        </p:blipFill>
        <p:spPr>
          <a:xfrm>
            <a:off x="4643888" y="178252"/>
            <a:ext cx="494097" cy="353086"/>
          </a:xfrm>
          <a:prstGeom prst="rect">
            <a:avLst/>
          </a:prstGeom>
        </p:spPr>
      </p:pic>
      <p:pic>
        <p:nvPicPr>
          <p:cNvPr id="20" name="図 19">
            <a:extLst>
              <a:ext uri="{FF2B5EF4-FFF2-40B4-BE49-F238E27FC236}">
                <a16:creationId xmlns:a16="http://schemas.microsoft.com/office/drawing/2014/main" id="{6C276E7F-81E7-4B91-21C0-F548EA59F081}"/>
              </a:ext>
            </a:extLst>
          </p:cNvPr>
          <p:cNvPicPr>
            <a:picLocks noChangeAspect="1"/>
          </p:cNvPicPr>
          <p:nvPr/>
        </p:nvPicPr>
        <p:blipFill>
          <a:blip r:embed="rId6"/>
          <a:stretch>
            <a:fillRect/>
          </a:stretch>
        </p:blipFill>
        <p:spPr>
          <a:xfrm>
            <a:off x="3485521" y="138254"/>
            <a:ext cx="588633" cy="412043"/>
          </a:xfrm>
          <a:prstGeom prst="rect">
            <a:avLst/>
          </a:prstGeom>
        </p:spPr>
      </p:pic>
      <p:pic>
        <p:nvPicPr>
          <p:cNvPr id="22" name="図 21">
            <a:extLst>
              <a:ext uri="{FF2B5EF4-FFF2-40B4-BE49-F238E27FC236}">
                <a16:creationId xmlns:a16="http://schemas.microsoft.com/office/drawing/2014/main" id="{311D614D-97F8-775A-B245-B233EA42E9D9}"/>
              </a:ext>
            </a:extLst>
          </p:cNvPr>
          <p:cNvPicPr>
            <a:picLocks noChangeAspect="1"/>
          </p:cNvPicPr>
          <p:nvPr/>
        </p:nvPicPr>
        <p:blipFill>
          <a:blip r:embed="rId7"/>
          <a:stretch>
            <a:fillRect/>
          </a:stretch>
        </p:blipFill>
        <p:spPr>
          <a:xfrm>
            <a:off x="5476875" y="178252"/>
            <a:ext cx="385918" cy="378705"/>
          </a:xfrm>
          <a:prstGeom prst="rect">
            <a:avLst/>
          </a:prstGeom>
        </p:spPr>
      </p:pic>
      <p:sp>
        <p:nvSpPr>
          <p:cNvPr id="12" name="矢印: 五方向 11">
            <a:extLst>
              <a:ext uri="{FF2B5EF4-FFF2-40B4-BE49-F238E27FC236}">
                <a16:creationId xmlns:a16="http://schemas.microsoft.com/office/drawing/2014/main" id="{8E8A7CFC-1FDE-9005-E504-9F10C75DA5A4}"/>
              </a:ext>
            </a:extLst>
          </p:cNvPr>
          <p:cNvSpPr/>
          <p:nvPr/>
        </p:nvSpPr>
        <p:spPr>
          <a:xfrm>
            <a:off x="2142212" y="939561"/>
            <a:ext cx="3275247" cy="263890"/>
          </a:xfrm>
          <a:prstGeom prst="homePlate">
            <a:avLst/>
          </a:prstGeom>
          <a:no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accent3">
                    <a:lumMod val="50000"/>
                  </a:schemeClr>
                </a:solidFill>
              </a:rPr>
              <a:t>【</a:t>
            </a:r>
            <a:r>
              <a:rPr kumimoji="1" lang="ja-JP" altLang="en-US" sz="1600" dirty="0">
                <a:solidFill>
                  <a:schemeClr val="accent3">
                    <a:lumMod val="50000"/>
                  </a:schemeClr>
                </a:solidFill>
              </a:rPr>
              <a:t> 令和７年４月１日から施行 </a:t>
            </a:r>
            <a:r>
              <a:rPr kumimoji="1" lang="en-US" altLang="ja-JP" sz="1600" dirty="0">
                <a:solidFill>
                  <a:schemeClr val="accent3">
                    <a:lumMod val="50000"/>
                  </a:schemeClr>
                </a:solidFill>
              </a:rPr>
              <a:t>】</a:t>
            </a:r>
            <a:endParaRPr kumimoji="1" lang="ja-JP" altLang="en-US" sz="1600" dirty="0">
              <a:solidFill>
                <a:schemeClr val="accent3">
                  <a:lumMod val="50000"/>
                </a:schemeClr>
              </a:solidFill>
            </a:endParaRPr>
          </a:p>
        </p:txBody>
      </p:sp>
    </p:spTree>
    <p:extLst>
      <p:ext uri="{BB962C8B-B14F-4D97-AF65-F5344CB8AC3E}">
        <p14:creationId xmlns:p14="http://schemas.microsoft.com/office/powerpoint/2010/main" val="9812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BCC5B66-9167-328C-97D3-96E7C7D42079}"/>
              </a:ext>
            </a:extLst>
          </p:cNvPr>
          <p:cNvSpPr/>
          <p:nvPr/>
        </p:nvSpPr>
        <p:spPr>
          <a:xfrm>
            <a:off x="227011" y="1781576"/>
            <a:ext cx="7105650" cy="764035"/>
          </a:xfrm>
          <a:prstGeom prst="rect">
            <a:avLst/>
          </a:prstGeom>
          <a:noFill/>
          <a:ln w="3175">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052" dirty="0">
                <a:solidFill>
                  <a:schemeClr val="tx1"/>
                </a:solidFill>
                <a:latin typeface="Meiryo UI" panose="020B0604030504040204" pitchFamily="50" charset="-128"/>
                <a:ea typeface="Meiryo UI" panose="020B0604030504040204" pitchFamily="50" charset="-128"/>
              </a:rPr>
              <a:t>　</a:t>
            </a:r>
            <a:endParaRPr lang="en-US" altLang="ja-JP" sz="1052"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子の出産直後の一定期間内（男性は子の出生後８週間以内、女性は産後休業後８週間以内）に、夫婦が共に</a:t>
            </a:r>
            <a:r>
              <a:rPr lang="en-US" altLang="ja-JP" sz="1100" dirty="0">
                <a:solidFill>
                  <a:schemeClr val="tx1"/>
                </a:solidFill>
                <a:latin typeface="Meiryo UI" panose="020B0604030504040204" pitchFamily="50" charset="-128"/>
                <a:ea typeface="Meiryo UI" panose="020B0604030504040204" pitchFamily="50" charset="-128"/>
              </a:rPr>
              <a:t>14</a:t>
            </a:r>
            <a:r>
              <a:rPr lang="ja-JP" altLang="en-US" sz="1100" dirty="0">
                <a:solidFill>
                  <a:schemeClr val="tx1"/>
                </a:solidFill>
                <a:latin typeface="Meiryo UI" panose="020B0604030504040204" pitchFamily="50" charset="-128"/>
                <a:ea typeface="Meiryo UI" panose="020B0604030504040204" pitchFamily="50" charset="-128"/>
              </a:rPr>
              <a:t>日以上の育児休業（出生後休業）を取得した場合において、最大で</a:t>
            </a:r>
            <a:r>
              <a:rPr lang="en-US" altLang="ja-JP" sz="1100" dirty="0">
                <a:solidFill>
                  <a:schemeClr val="tx1"/>
                </a:solidFill>
                <a:latin typeface="Meiryo UI" panose="020B0604030504040204" pitchFamily="50" charset="-128"/>
                <a:ea typeface="Meiryo UI" panose="020B0604030504040204" pitchFamily="50" charset="-128"/>
              </a:rPr>
              <a:t>28</a:t>
            </a:r>
            <a:r>
              <a:rPr lang="ja-JP" altLang="en-US" sz="1100" dirty="0">
                <a:solidFill>
                  <a:schemeClr val="tx1"/>
                </a:solidFill>
                <a:latin typeface="Meiryo UI" panose="020B0604030504040204" pitchFamily="50" charset="-128"/>
                <a:ea typeface="Meiryo UI" panose="020B0604030504040204" pitchFamily="50" charset="-128"/>
              </a:rPr>
              <a:t>日間、休業前の賃金の</a:t>
            </a:r>
            <a:r>
              <a:rPr lang="en-US" altLang="ja-JP" sz="1100" dirty="0">
                <a:solidFill>
                  <a:schemeClr val="tx1"/>
                </a:solidFill>
                <a:latin typeface="Meiryo UI" panose="020B0604030504040204" pitchFamily="50" charset="-128"/>
                <a:ea typeface="Meiryo UI" panose="020B0604030504040204" pitchFamily="50" charset="-128"/>
              </a:rPr>
              <a:t>13</a:t>
            </a:r>
            <a:r>
              <a:rPr lang="ja-JP" altLang="en-US" sz="1100" dirty="0">
                <a:solidFill>
                  <a:schemeClr val="tx1"/>
                </a:solidFill>
                <a:latin typeface="Meiryo UI" panose="020B0604030504040204" pitchFamily="50" charset="-128"/>
                <a:ea typeface="Meiryo UI" panose="020B0604030504040204" pitchFamily="50" charset="-128"/>
              </a:rPr>
              <a:t>％相当額を支給する給付金をいいます。</a:t>
            </a:r>
            <a:endParaRPr kumimoji="1" lang="ja-JP" altLang="en-US" sz="1052"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C66577F5-CF99-2B9E-0215-79D966C142A9}"/>
              </a:ext>
            </a:extLst>
          </p:cNvPr>
          <p:cNvSpPr/>
          <p:nvPr/>
        </p:nvSpPr>
        <p:spPr>
          <a:xfrm>
            <a:off x="292101" y="7838085"/>
            <a:ext cx="3396518" cy="986439"/>
          </a:xfrm>
          <a:prstGeom prst="rect">
            <a:avLst/>
          </a:prstGeom>
          <a:noFill/>
          <a:ln w="31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t">
            <a:normAutofit/>
          </a:bodyPr>
          <a:lstStyle/>
          <a:p>
            <a:r>
              <a:rPr lang="ja-JP" altLang="en-US" sz="1052" dirty="0">
                <a:solidFill>
                  <a:srgbClr val="212529"/>
                </a:solidFill>
                <a:latin typeface="Meiryo UI" panose="020B0604030504040204" pitchFamily="50" charset="-128"/>
                <a:ea typeface="Meiryo UI" panose="020B0604030504040204" pitchFamily="50" charset="-128"/>
              </a:rPr>
              <a:t>　</a:t>
            </a:r>
            <a:endParaRPr lang="en-US" altLang="ja-JP" sz="1052" dirty="0">
              <a:solidFill>
                <a:srgbClr val="212529"/>
              </a:solidFill>
              <a:latin typeface="Meiryo UI" panose="020B0604030504040204" pitchFamily="50" charset="-128"/>
              <a:ea typeface="Meiryo UI" panose="020B0604030504040204" pitchFamily="50" charset="-128"/>
            </a:endParaRPr>
          </a:p>
          <a:p>
            <a:r>
              <a:rPr lang="ja-JP" altLang="en-US" sz="1100" dirty="0">
                <a:solidFill>
                  <a:srgbClr val="212529"/>
                </a:solidFill>
                <a:latin typeface="Meiryo UI" panose="020B0604030504040204" pitchFamily="50" charset="-128"/>
                <a:ea typeface="Meiryo UI" panose="020B0604030504040204" pitchFamily="50" charset="-128"/>
              </a:rPr>
              <a:t>　従業員が、２歳未満の子を養育するために、所定労働時間を短縮して就業をした場合（時短勤務をした場合）において、時短勤務中に支払われた賃金額の</a:t>
            </a:r>
            <a:r>
              <a:rPr lang="en-US" altLang="ja-JP" sz="1100" dirty="0">
                <a:solidFill>
                  <a:srgbClr val="212529"/>
                </a:solidFill>
                <a:latin typeface="Meiryo UI" panose="020B0604030504040204" pitchFamily="50" charset="-128"/>
                <a:ea typeface="Meiryo UI" panose="020B0604030504040204" pitchFamily="50" charset="-128"/>
              </a:rPr>
              <a:t>10</a:t>
            </a:r>
            <a:r>
              <a:rPr lang="ja-JP" altLang="en-US" sz="1100" dirty="0">
                <a:solidFill>
                  <a:srgbClr val="212529"/>
                </a:solidFill>
                <a:latin typeface="Meiryo UI" panose="020B0604030504040204" pitchFamily="50" charset="-128"/>
                <a:ea typeface="Meiryo UI" panose="020B0604030504040204" pitchFamily="50" charset="-128"/>
              </a:rPr>
              <a:t>％相当額を支給する給付金をいいます</a:t>
            </a:r>
            <a:r>
              <a:rPr lang="ja-JP" altLang="en-US" sz="1100" dirty="0">
                <a:latin typeface="Meiryo UI" panose="020B0604030504040204" pitchFamily="50" charset="-128"/>
                <a:ea typeface="Meiryo UI" panose="020B0604030504040204" pitchFamily="50" charset="-128"/>
              </a:rPr>
              <a:t>。</a:t>
            </a:r>
            <a:endParaRPr kumimoji="1" lang="ja-JP" altLang="en-US" sz="1052" b="1" dirty="0">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A3ABF6AA-7965-68A1-7CCB-02A4FD9E87ED}"/>
              </a:ext>
            </a:extLst>
          </p:cNvPr>
          <p:cNvSpPr/>
          <p:nvPr/>
        </p:nvSpPr>
        <p:spPr>
          <a:xfrm>
            <a:off x="187478" y="1636799"/>
            <a:ext cx="2653568" cy="324000"/>
          </a:xfrm>
          <a:prstGeom prst="roundRect">
            <a:avLst/>
          </a:prstGeom>
          <a:solidFill>
            <a:schemeClr val="accent3">
              <a:lumMod val="75000"/>
            </a:schemeClr>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30" b="1" dirty="0">
                <a:solidFill>
                  <a:schemeClr val="bg1"/>
                </a:solidFill>
                <a:latin typeface="Meiryo UI" panose="020B0604030504040204" pitchFamily="50" charset="-128"/>
                <a:ea typeface="Meiryo UI" panose="020B0604030504040204" pitchFamily="50" charset="-128"/>
              </a:rPr>
              <a:t>出生後育児休業給付金</a:t>
            </a:r>
          </a:p>
        </p:txBody>
      </p:sp>
      <p:sp>
        <p:nvSpPr>
          <p:cNvPr id="6" name="四角形: 角を丸くする 5">
            <a:extLst>
              <a:ext uri="{FF2B5EF4-FFF2-40B4-BE49-F238E27FC236}">
                <a16:creationId xmlns:a16="http://schemas.microsoft.com/office/drawing/2014/main" id="{8EF91E61-E05D-EEAE-4BA0-BFF83199FD51}"/>
              </a:ext>
            </a:extLst>
          </p:cNvPr>
          <p:cNvSpPr/>
          <p:nvPr/>
        </p:nvSpPr>
        <p:spPr>
          <a:xfrm>
            <a:off x="227011" y="7615107"/>
            <a:ext cx="2574502" cy="347664"/>
          </a:xfrm>
          <a:prstGeom prst="roundRect">
            <a:avLst/>
          </a:prstGeom>
          <a:solidFill>
            <a:schemeClr val="accent3">
              <a:lumMod val="75000"/>
            </a:schemeClr>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30" b="1" dirty="0">
                <a:solidFill>
                  <a:schemeClr val="bg1"/>
                </a:solidFill>
                <a:latin typeface="Meiryo UI" panose="020B0604030504040204" pitchFamily="50" charset="-128"/>
                <a:ea typeface="Meiryo UI" panose="020B0604030504040204" pitchFamily="50" charset="-128"/>
              </a:rPr>
              <a:t>育児時短就業給付金</a:t>
            </a:r>
          </a:p>
        </p:txBody>
      </p:sp>
      <p:pic>
        <p:nvPicPr>
          <p:cNvPr id="10" name="図 9">
            <a:extLst>
              <a:ext uri="{FF2B5EF4-FFF2-40B4-BE49-F238E27FC236}">
                <a16:creationId xmlns:a16="http://schemas.microsoft.com/office/drawing/2014/main" id="{92FDAB6B-7F56-9E75-0035-E604A76D5994}"/>
              </a:ext>
            </a:extLst>
          </p:cNvPr>
          <p:cNvPicPr>
            <a:picLocks noChangeAspect="1"/>
          </p:cNvPicPr>
          <p:nvPr/>
        </p:nvPicPr>
        <p:blipFill>
          <a:blip r:embed="rId2"/>
          <a:stretch>
            <a:fillRect/>
          </a:stretch>
        </p:blipFill>
        <p:spPr>
          <a:xfrm>
            <a:off x="595543" y="8951740"/>
            <a:ext cx="2535374" cy="1484547"/>
          </a:xfrm>
          <a:prstGeom prst="rect">
            <a:avLst/>
          </a:prstGeom>
        </p:spPr>
      </p:pic>
      <p:sp>
        <p:nvSpPr>
          <p:cNvPr id="16" name="テキスト ボックス 15">
            <a:extLst>
              <a:ext uri="{FF2B5EF4-FFF2-40B4-BE49-F238E27FC236}">
                <a16:creationId xmlns:a16="http://schemas.microsoft.com/office/drawing/2014/main" id="{98E9686D-052D-EAD9-1D89-245554462E40}"/>
              </a:ext>
            </a:extLst>
          </p:cNvPr>
          <p:cNvSpPr txBox="1"/>
          <p:nvPr/>
        </p:nvSpPr>
        <p:spPr>
          <a:xfrm>
            <a:off x="452668" y="1052601"/>
            <a:ext cx="6779627" cy="523220"/>
          </a:xfrm>
          <a:prstGeom prst="rect">
            <a:avLst/>
          </a:prstGeom>
          <a:noFill/>
        </p:spPr>
        <p:txBody>
          <a:bodyPr wrap="square">
            <a:spAutoFit/>
          </a:bodyPr>
          <a:lstStyle/>
          <a:p>
            <a:r>
              <a:rPr lang="ja-JP" altLang="en-US" sz="1228" dirty="0">
                <a:solidFill>
                  <a:srgbClr val="2E3136"/>
                </a:solidFill>
                <a:latin typeface="ヒラギノ角ゴ Pro W3"/>
              </a:rPr>
              <a:t>　</a:t>
            </a:r>
            <a:r>
              <a:rPr lang="ja-JP" altLang="en-US" sz="1400" dirty="0">
                <a:solidFill>
                  <a:srgbClr val="2E3136"/>
                </a:solidFill>
                <a:latin typeface="Meiryo UI" panose="020B0604030504040204" pitchFamily="50" charset="-128"/>
                <a:ea typeface="Meiryo UI" panose="020B0604030504040204" pitchFamily="50" charset="-128"/>
              </a:rPr>
              <a:t>令和７年４月１日から 既存の育児休業給付に加えて </a:t>
            </a:r>
            <a:r>
              <a:rPr lang="en-US" altLang="ja-JP" sz="1400" dirty="0">
                <a:solidFill>
                  <a:srgbClr val="2E3136"/>
                </a:solidFill>
                <a:latin typeface="Meiryo UI" panose="020B0604030504040204" pitchFamily="50" charset="-128"/>
                <a:ea typeface="Meiryo UI" panose="020B0604030504040204" pitchFamily="50" charset="-128"/>
              </a:rPr>
              <a:t>『</a:t>
            </a:r>
            <a:r>
              <a:rPr lang="ja-JP" altLang="en-US" sz="1400" b="1" dirty="0">
                <a:solidFill>
                  <a:srgbClr val="CC0000"/>
                </a:solidFill>
                <a:latin typeface="Meiryo UI" panose="020B0604030504040204" pitchFamily="50" charset="-128"/>
                <a:ea typeface="Meiryo UI" panose="020B0604030504040204" pitchFamily="50" charset="-128"/>
              </a:rPr>
              <a:t>出生後休業支援給付金</a:t>
            </a:r>
            <a:r>
              <a:rPr lang="en-US" altLang="ja-JP" sz="1400" b="1" dirty="0">
                <a:solidFill>
                  <a:srgbClr val="CC0000"/>
                </a:solidFill>
                <a:latin typeface="Meiryo UI" panose="020B0604030504040204" pitchFamily="50" charset="-128"/>
                <a:ea typeface="Meiryo UI" panose="020B0604030504040204" pitchFamily="50" charset="-128"/>
              </a:rPr>
              <a:t>』</a:t>
            </a:r>
            <a:r>
              <a:rPr lang="ja-JP" altLang="en-US" sz="1400" b="1" dirty="0">
                <a:solidFill>
                  <a:srgbClr val="CC0000"/>
                </a:solidFill>
                <a:latin typeface="Meiryo UI" panose="020B0604030504040204" pitchFamily="50" charset="-128"/>
                <a:ea typeface="Meiryo UI" panose="020B0604030504040204" pitchFamily="50" charset="-128"/>
              </a:rPr>
              <a:t>、</a:t>
            </a:r>
            <a:endParaRPr lang="en-US" altLang="ja-JP" sz="1400" b="1" dirty="0">
              <a:solidFill>
                <a:srgbClr val="CC0000"/>
              </a:solidFill>
              <a:latin typeface="Meiryo UI" panose="020B0604030504040204" pitchFamily="50" charset="-128"/>
              <a:ea typeface="Meiryo UI" panose="020B0604030504040204" pitchFamily="50" charset="-128"/>
            </a:endParaRPr>
          </a:p>
          <a:p>
            <a:r>
              <a:rPr lang="en-US" altLang="ja-JP" sz="1400" b="1" dirty="0">
                <a:solidFill>
                  <a:srgbClr val="CC0000"/>
                </a:solidFill>
                <a:latin typeface="Meiryo UI" panose="020B0604030504040204" pitchFamily="50" charset="-128"/>
                <a:ea typeface="Meiryo UI" panose="020B0604030504040204" pitchFamily="50" charset="-128"/>
              </a:rPr>
              <a:t>『</a:t>
            </a:r>
            <a:r>
              <a:rPr lang="ja-JP" altLang="en-US" sz="1400" b="1" dirty="0">
                <a:solidFill>
                  <a:srgbClr val="CC0000"/>
                </a:solidFill>
                <a:latin typeface="Meiryo UI" panose="020B0604030504040204" pitchFamily="50" charset="-128"/>
                <a:ea typeface="Meiryo UI" panose="020B0604030504040204" pitchFamily="50" charset="-128"/>
              </a:rPr>
              <a:t>育児時短就業給付金</a:t>
            </a:r>
            <a:r>
              <a:rPr lang="en-US" altLang="ja-JP" sz="1400" b="1" dirty="0">
                <a:solidFill>
                  <a:srgbClr val="CC0000"/>
                </a:solidFill>
                <a:latin typeface="Meiryo UI" panose="020B0604030504040204" pitchFamily="50" charset="-128"/>
                <a:ea typeface="Meiryo UI" panose="020B0604030504040204" pitchFamily="50" charset="-128"/>
              </a:rPr>
              <a:t>』</a:t>
            </a:r>
            <a:r>
              <a:rPr lang="ja-JP" altLang="en-US" sz="1400" b="1" dirty="0">
                <a:solidFill>
                  <a:srgbClr val="CC0000"/>
                </a:solidFill>
                <a:latin typeface="Meiryo UI" panose="020B0604030504040204" pitchFamily="50" charset="-128"/>
                <a:ea typeface="Meiryo UI" panose="020B0604030504040204" pitchFamily="50" charset="-128"/>
              </a:rPr>
              <a:t>　が新設されます。</a:t>
            </a:r>
            <a:endParaRPr lang="ja-JP" altLang="en-US" sz="1228" dirty="0">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2A946338-402F-E73E-7C92-935832E321BA}"/>
              </a:ext>
            </a:extLst>
          </p:cNvPr>
          <p:cNvPicPr>
            <a:picLocks noChangeAspect="1"/>
          </p:cNvPicPr>
          <p:nvPr/>
        </p:nvPicPr>
        <p:blipFill>
          <a:blip r:embed="rId3"/>
          <a:stretch>
            <a:fillRect/>
          </a:stretch>
        </p:blipFill>
        <p:spPr>
          <a:xfrm>
            <a:off x="289657" y="2663262"/>
            <a:ext cx="6942638" cy="1978850"/>
          </a:xfrm>
          <a:prstGeom prst="rect">
            <a:avLst/>
          </a:prstGeom>
        </p:spPr>
      </p:pic>
      <p:sp>
        <p:nvSpPr>
          <p:cNvPr id="20" name="テキスト ボックス 19">
            <a:extLst>
              <a:ext uri="{FF2B5EF4-FFF2-40B4-BE49-F238E27FC236}">
                <a16:creationId xmlns:a16="http://schemas.microsoft.com/office/drawing/2014/main" id="{66CD4DE7-0B51-E85A-DB02-CFA0C1610EA6}"/>
              </a:ext>
            </a:extLst>
          </p:cNvPr>
          <p:cNvSpPr txBox="1"/>
          <p:nvPr/>
        </p:nvSpPr>
        <p:spPr>
          <a:xfrm>
            <a:off x="2917470" y="2570462"/>
            <a:ext cx="2723071" cy="254237"/>
          </a:xfrm>
          <a:prstGeom prst="rect">
            <a:avLst/>
          </a:prstGeom>
          <a:ln w="3175">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1052" dirty="0">
                <a:latin typeface="Meiryo UI" panose="020B0604030504040204" pitchFamily="50" charset="-128"/>
                <a:ea typeface="Meiryo UI" panose="020B0604030504040204" pitchFamily="50" charset="-128"/>
              </a:rPr>
              <a:t>【</a:t>
            </a:r>
            <a:r>
              <a:rPr lang="ja-JP" altLang="en-US" sz="1052" dirty="0">
                <a:latin typeface="Meiryo UI" panose="020B0604030504040204" pitchFamily="50" charset="-128"/>
                <a:ea typeface="Meiryo UI" panose="020B0604030504040204" pitchFamily="50" charset="-128"/>
              </a:rPr>
              <a:t>男女ともに育児休業を取得する場合の例</a:t>
            </a:r>
            <a:r>
              <a:rPr lang="en-US" altLang="ja-JP" sz="1052" dirty="0">
                <a:latin typeface="Meiryo UI" panose="020B0604030504040204" pitchFamily="50" charset="-128"/>
                <a:ea typeface="Meiryo UI" panose="020B0604030504040204" pitchFamily="50" charset="-128"/>
              </a:rPr>
              <a:t>】</a:t>
            </a:r>
            <a:endParaRPr lang="ja-JP" altLang="en-US" sz="1579"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2C493743-7126-B97B-7956-BBDFFD872A67}"/>
              </a:ext>
            </a:extLst>
          </p:cNvPr>
          <p:cNvPicPr>
            <a:picLocks noChangeAspect="1"/>
          </p:cNvPicPr>
          <p:nvPr/>
        </p:nvPicPr>
        <p:blipFill>
          <a:blip r:embed="rId4"/>
          <a:srcRect l="-599" r="599"/>
          <a:stretch/>
        </p:blipFill>
        <p:spPr>
          <a:xfrm>
            <a:off x="289658" y="4741229"/>
            <a:ext cx="7043005" cy="2757167"/>
          </a:xfrm>
          <a:prstGeom prst="rect">
            <a:avLst/>
          </a:prstGeom>
        </p:spPr>
      </p:pic>
      <p:graphicFrame>
        <p:nvGraphicFramePr>
          <p:cNvPr id="29" name="表 28">
            <a:extLst>
              <a:ext uri="{FF2B5EF4-FFF2-40B4-BE49-F238E27FC236}">
                <a16:creationId xmlns:a16="http://schemas.microsoft.com/office/drawing/2014/main" id="{011676A3-E37B-0756-08AD-2CABC2FD9A54}"/>
              </a:ext>
            </a:extLst>
          </p:cNvPr>
          <p:cNvGraphicFramePr>
            <a:graphicFrameLocks noGrp="1"/>
          </p:cNvGraphicFramePr>
          <p:nvPr>
            <p:extLst>
              <p:ext uri="{D42A27DB-BD31-4B8C-83A1-F6EECF244321}">
                <p14:modId xmlns:p14="http://schemas.microsoft.com/office/powerpoint/2010/main" val="348937732"/>
              </p:ext>
            </p:extLst>
          </p:nvPr>
        </p:nvGraphicFramePr>
        <p:xfrm>
          <a:off x="4090131" y="8098661"/>
          <a:ext cx="3142164" cy="2184612"/>
        </p:xfrm>
        <a:graphic>
          <a:graphicData uri="http://schemas.openxmlformats.org/drawingml/2006/table">
            <a:tbl>
              <a:tblPr firstRow="1" bandRow="1" bandCol="1">
                <a:tableStyleId>{F2DE63D5-997A-4646-A377-4702673A728D}</a:tableStyleId>
              </a:tblPr>
              <a:tblGrid>
                <a:gridCol w="1199573">
                  <a:extLst>
                    <a:ext uri="{9D8B030D-6E8A-4147-A177-3AD203B41FA5}">
                      <a16:colId xmlns:a16="http://schemas.microsoft.com/office/drawing/2014/main" val="2835656675"/>
                    </a:ext>
                  </a:extLst>
                </a:gridCol>
                <a:gridCol w="1942591">
                  <a:extLst>
                    <a:ext uri="{9D8B030D-6E8A-4147-A177-3AD203B41FA5}">
                      <a16:colId xmlns:a16="http://schemas.microsoft.com/office/drawing/2014/main" val="1556161480"/>
                    </a:ext>
                  </a:extLst>
                </a:gridCol>
              </a:tblGrid>
              <a:tr h="397639">
                <a:tc>
                  <a:txBody>
                    <a:bodyPr/>
                    <a:lstStyle/>
                    <a:p>
                      <a:r>
                        <a:rPr lang="ja-JP" altLang="en-US" sz="1000" b="1" cap="none" spc="0" dirty="0">
                          <a:ln/>
                          <a:solidFill>
                            <a:schemeClr val="accent3"/>
                          </a:solidFill>
                          <a:effectLst/>
                          <a:latin typeface="Meiryo UI" panose="020B0604030504040204" pitchFamily="50" charset="-128"/>
                          <a:ea typeface="Meiryo UI" panose="020B0604030504040204" pitchFamily="50" charset="-128"/>
                        </a:rPr>
                        <a:t>各月に支払われた賃金の低下率</a:t>
                      </a:r>
                    </a:p>
                  </a:txBody>
                  <a:tcPr marL="80189" marR="80189" marT="40094" marB="40094" anchor="ctr">
                    <a:solidFill>
                      <a:schemeClr val="accent3">
                        <a:lumMod val="20000"/>
                        <a:lumOff val="80000"/>
                      </a:schemeClr>
                    </a:solidFill>
                  </a:tcPr>
                </a:tc>
                <a:tc>
                  <a:txBody>
                    <a:bodyPr/>
                    <a:lstStyle/>
                    <a:p>
                      <a:pPr algn="ctr"/>
                      <a:r>
                        <a:rPr lang="ja-JP" altLang="en-US" sz="1000" b="1" cap="none" spc="0" dirty="0">
                          <a:ln/>
                          <a:solidFill>
                            <a:schemeClr val="accent3"/>
                          </a:solidFill>
                          <a:effectLst/>
                          <a:latin typeface="Meiryo UI" panose="020B0604030504040204" pitchFamily="50" charset="-128"/>
                          <a:ea typeface="Meiryo UI" panose="020B0604030504040204" pitchFamily="50" charset="-128"/>
                        </a:rPr>
                        <a:t>賃金に上乗せされる支給率</a:t>
                      </a:r>
                    </a:p>
                  </a:txBody>
                  <a:tcPr marL="80189" marR="80189" marT="40094" marB="40094" anchor="ctr">
                    <a:solidFill>
                      <a:schemeClr val="accent3">
                        <a:lumMod val="20000"/>
                        <a:lumOff val="80000"/>
                      </a:schemeClr>
                    </a:solidFill>
                  </a:tcPr>
                </a:tc>
                <a:extLst>
                  <a:ext uri="{0D108BD9-81ED-4DB2-BD59-A6C34878D82A}">
                    <a16:rowId xmlns:a16="http://schemas.microsoft.com/office/drawing/2014/main" val="262624190"/>
                  </a:ext>
                </a:extLst>
              </a:tr>
              <a:tr h="375003">
                <a:tc>
                  <a:txBody>
                    <a:bodyPr/>
                    <a:lstStyle/>
                    <a:p>
                      <a:pPr algn="l"/>
                      <a:r>
                        <a:rPr lang="en-US" altLang="ja-JP" sz="1050" b="1" u="sng" dirty="0">
                          <a:solidFill>
                            <a:srgbClr val="0072EC"/>
                          </a:solidFill>
                          <a:effectLst/>
                          <a:latin typeface="Meiryo UI" panose="020B0604030504040204" pitchFamily="50" charset="-128"/>
                          <a:ea typeface="Meiryo UI" panose="020B0604030504040204" pitchFamily="50" charset="-128"/>
                        </a:rPr>
                        <a:t>64</a:t>
                      </a:r>
                      <a:r>
                        <a:rPr lang="ja-JP" altLang="en-US" sz="1050" b="1" u="sng" dirty="0">
                          <a:solidFill>
                            <a:srgbClr val="0072EC"/>
                          </a:solidFill>
                          <a:effectLst/>
                          <a:latin typeface="Meiryo UI" panose="020B0604030504040204" pitchFamily="50" charset="-128"/>
                          <a:ea typeface="Meiryo UI" panose="020B0604030504040204" pitchFamily="50" charset="-128"/>
                        </a:rPr>
                        <a:t>％</a:t>
                      </a:r>
                      <a:r>
                        <a:rPr lang="ja-JP" altLang="en-US" sz="1050" dirty="0">
                          <a:effectLst/>
                          <a:latin typeface="Meiryo UI" panose="020B0604030504040204" pitchFamily="50" charset="-128"/>
                          <a:ea typeface="Meiryo UI" panose="020B0604030504040204" pitchFamily="50" charset="-128"/>
                        </a:rPr>
                        <a:t>以下</a:t>
                      </a:r>
                    </a:p>
                  </a:txBody>
                  <a:tcPr marL="80189" marR="80189" marT="40094" marB="40094" anchor="ctr"/>
                </a:tc>
                <a:tc>
                  <a:txBody>
                    <a:bodyPr/>
                    <a:lstStyle/>
                    <a:p>
                      <a:pPr algn="ctr"/>
                      <a:r>
                        <a:rPr lang="ja-JP" altLang="en-US" sz="1050" dirty="0">
                          <a:effectLst/>
                          <a:latin typeface="Meiryo UI" panose="020B0604030504040204" pitchFamily="50" charset="-128"/>
                          <a:ea typeface="Meiryo UI" panose="020B0604030504040204" pitchFamily="50" charset="-128"/>
                        </a:rPr>
                        <a:t>各月に支払われた賃金</a:t>
                      </a:r>
                      <a:r>
                        <a:rPr lang="en-US" altLang="ja-JP" sz="1050" dirty="0">
                          <a:effectLst/>
                          <a:latin typeface="Meiryo UI" panose="020B0604030504040204" pitchFamily="50" charset="-128"/>
                          <a:ea typeface="Meiryo UI" panose="020B0604030504040204" pitchFamily="50" charset="-128"/>
                        </a:rPr>
                        <a:t>×</a:t>
                      </a:r>
                      <a:r>
                        <a:rPr lang="en-US" altLang="ja-JP" sz="1050" b="1" dirty="0">
                          <a:solidFill>
                            <a:srgbClr val="0072EC"/>
                          </a:solidFill>
                          <a:effectLst/>
                          <a:latin typeface="Meiryo UI" panose="020B0604030504040204" pitchFamily="50" charset="-128"/>
                          <a:ea typeface="Meiryo UI" panose="020B0604030504040204" pitchFamily="50" charset="-128"/>
                        </a:rPr>
                        <a:t>10</a:t>
                      </a:r>
                      <a:r>
                        <a:rPr lang="ja-JP" altLang="en-US" sz="1050" b="1" dirty="0">
                          <a:solidFill>
                            <a:srgbClr val="0072EC"/>
                          </a:solidFill>
                          <a:effectLst/>
                          <a:latin typeface="Meiryo UI" panose="020B0604030504040204" pitchFamily="50" charset="-128"/>
                          <a:ea typeface="Meiryo UI" panose="020B0604030504040204" pitchFamily="50" charset="-128"/>
                        </a:rPr>
                        <a:t>％</a:t>
                      </a:r>
                      <a:endParaRPr lang="ja-JP" altLang="en-US" sz="1050" dirty="0">
                        <a:effectLst/>
                        <a:latin typeface="Meiryo UI" panose="020B0604030504040204" pitchFamily="50" charset="-128"/>
                        <a:ea typeface="Meiryo UI" panose="020B0604030504040204" pitchFamily="50" charset="-128"/>
                      </a:endParaRPr>
                    </a:p>
                  </a:txBody>
                  <a:tcPr marL="80189" marR="80189" marT="40094" marB="40094" anchor="ctr"/>
                </a:tc>
                <a:extLst>
                  <a:ext uri="{0D108BD9-81ED-4DB2-BD59-A6C34878D82A}">
                    <a16:rowId xmlns:a16="http://schemas.microsoft.com/office/drawing/2014/main" val="188579162"/>
                  </a:ext>
                </a:extLst>
              </a:tr>
              <a:tr h="1070718">
                <a:tc>
                  <a:txBody>
                    <a:bodyPr/>
                    <a:lstStyle/>
                    <a:p>
                      <a:pPr algn="l"/>
                      <a:r>
                        <a:rPr lang="en-US" altLang="ja-JP" sz="1050" b="1" u="sng" dirty="0">
                          <a:solidFill>
                            <a:srgbClr val="0072EC"/>
                          </a:solidFill>
                          <a:effectLst/>
                          <a:latin typeface="Meiryo UI" panose="020B0604030504040204" pitchFamily="50" charset="-128"/>
                          <a:ea typeface="Meiryo UI" panose="020B0604030504040204" pitchFamily="50" charset="-128"/>
                        </a:rPr>
                        <a:t>64</a:t>
                      </a:r>
                      <a:r>
                        <a:rPr lang="ja-JP" altLang="en-US" sz="1050" b="1" u="sng" dirty="0">
                          <a:solidFill>
                            <a:srgbClr val="0072EC"/>
                          </a:solidFill>
                          <a:effectLst/>
                          <a:latin typeface="Meiryo UI" panose="020B0604030504040204" pitchFamily="50" charset="-128"/>
                          <a:ea typeface="Meiryo UI" panose="020B0604030504040204" pitchFamily="50" charset="-128"/>
                        </a:rPr>
                        <a:t>％</a:t>
                      </a:r>
                      <a:r>
                        <a:rPr lang="ja-JP" altLang="en-US" sz="1050" dirty="0">
                          <a:effectLst/>
                          <a:latin typeface="Meiryo UI" panose="020B0604030504040204" pitchFamily="50" charset="-128"/>
                          <a:ea typeface="Meiryo UI" panose="020B0604030504040204" pitchFamily="50" charset="-128"/>
                        </a:rPr>
                        <a:t>超</a:t>
                      </a:r>
                      <a:r>
                        <a:rPr lang="en-US" altLang="ja-JP" sz="1050" dirty="0">
                          <a:effectLst/>
                          <a:latin typeface="Meiryo UI" panose="020B0604030504040204" pitchFamily="50" charset="-128"/>
                          <a:ea typeface="Meiryo UI" panose="020B0604030504040204" pitchFamily="50" charset="-128"/>
                        </a:rPr>
                        <a:t>75</a:t>
                      </a:r>
                      <a:r>
                        <a:rPr lang="ja-JP" altLang="en-US" sz="1050" dirty="0">
                          <a:effectLst/>
                          <a:latin typeface="Meiryo UI" panose="020B0604030504040204" pitchFamily="50" charset="-128"/>
                          <a:ea typeface="Meiryo UI" panose="020B0604030504040204" pitchFamily="50" charset="-128"/>
                        </a:rPr>
                        <a:t>％未満</a:t>
                      </a:r>
                    </a:p>
                  </a:txBody>
                  <a:tcPr marL="80189" marR="80189" marT="40094" marB="40094" anchor="ctr"/>
                </a:tc>
                <a:tc>
                  <a:txBody>
                    <a:bodyPr/>
                    <a:lstStyle/>
                    <a:p>
                      <a:pPr algn="l"/>
                      <a:r>
                        <a:rPr lang="ja-JP" altLang="en-US" sz="1050" dirty="0">
                          <a:effectLst/>
                          <a:latin typeface="Meiryo UI" panose="020B0604030504040204" pitchFamily="50" charset="-128"/>
                          <a:ea typeface="Meiryo UI" panose="020B0604030504040204" pitchFamily="50" charset="-128"/>
                        </a:rPr>
                        <a:t>各月に支払われた賃金額</a:t>
                      </a:r>
                      <a:r>
                        <a:rPr lang="en-US" altLang="ja-JP" sz="1050" dirty="0">
                          <a:effectLst/>
                          <a:latin typeface="Meiryo UI" panose="020B0604030504040204" pitchFamily="50" charset="-128"/>
                          <a:ea typeface="Meiryo UI" panose="020B0604030504040204" pitchFamily="50" charset="-128"/>
                        </a:rPr>
                        <a:t>×</a:t>
                      </a:r>
                      <a:r>
                        <a:rPr lang="en-US" altLang="ja-JP" sz="1050" b="1" dirty="0">
                          <a:solidFill>
                            <a:srgbClr val="0072EC"/>
                          </a:solidFill>
                          <a:effectLst/>
                          <a:latin typeface="Meiryo UI" panose="020B0604030504040204" pitchFamily="50" charset="-128"/>
                          <a:ea typeface="Meiryo UI" panose="020B0604030504040204" pitchFamily="50" charset="-128"/>
                        </a:rPr>
                        <a:t>10</a:t>
                      </a:r>
                      <a:r>
                        <a:rPr lang="ja-JP" altLang="en-US" sz="1050" b="1" dirty="0">
                          <a:solidFill>
                            <a:srgbClr val="0072EC"/>
                          </a:solidFill>
                          <a:effectLst/>
                          <a:latin typeface="Meiryo UI" panose="020B0604030504040204" pitchFamily="50" charset="-128"/>
                          <a:ea typeface="Meiryo UI" panose="020B0604030504040204" pitchFamily="50" charset="-128"/>
                        </a:rPr>
                        <a:t>％</a:t>
                      </a:r>
                      <a:r>
                        <a:rPr lang="ja-JP" altLang="en-US" sz="1050" dirty="0">
                          <a:effectLst/>
                          <a:latin typeface="Meiryo UI" panose="020B0604030504040204" pitchFamily="50" charset="-128"/>
                          <a:ea typeface="Meiryo UI" panose="020B0604030504040204" pitchFamily="50" charset="-128"/>
                        </a:rPr>
                        <a:t>から</a:t>
                      </a:r>
                      <a:r>
                        <a:rPr lang="en-US" altLang="ja-JP" sz="1050" dirty="0">
                          <a:effectLst/>
                          <a:latin typeface="Meiryo UI" panose="020B0604030504040204" pitchFamily="50" charset="-128"/>
                          <a:ea typeface="Meiryo UI" panose="020B0604030504040204" pitchFamily="50" charset="-128"/>
                        </a:rPr>
                        <a:t>0</a:t>
                      </a:r>
                      <a:r>
                        <a:rPr lang="ja-JP" altLang="en-US" sz="1050" dirty="0">
                          <a:effectLst/>
                          <a:latin typeface="Meiryo UI" panose="020B0604030504040204" pitchFamily="50" charset="-128"/>
                          <a:ea typeface="Meiryo UI" panose="020B0604030504040204" pitchFamily="50" charset="-128"/>
                        </a:rPr>
                        <a:t>％の間で、賃金の低下率に応じて、賃金と給付額の合計が</a:t>
                      </a:r>
                      <a:r>
                        <a:rPr lang="en-US" altLang="ja-JP" sz="1050" dirty="0">
                          <a:effectLst/>
                          <a:latin typeface="Meiryo UI" panose="020B0604030504040204" pitchFamily="50" charset="-128"/>
                          <a:ea typeface="Meiryo UI" panose="020B0604030504040204" pitchFamily="50" charset="-128"/>
                        </a:rPr>
                        <a:t>75</a:t>
                      </a:r>
                      <a:r>
                        <a:rPr lang="ja-JP" altLang="en-US" sz="1050" dirty="0">
                          <a:effectLst/>
                          <a:latin typeface="Meiryo UI" panose="020B0604030504040204" pitchFamily="50" charset="-128"/>
                          <a:ea typeface="Meiryo UI" panose="020B0604030504040204" pitchFamily="50" charset="-128"/>
                        </a:rPr>
                        <a:t>％を超えない範囲で設定される率</a:t>
                      </a:r>
                    </a:p>
                  </a:txBody>
                  <a:tcPr marL="80189" marR="80189" marT="40094" marB="40094" anchor="ctr"/>
                </a:tc>
                <a:extLst>
                  <a:ext uri="{0D108BD9-81ED-4DB2-BD59-A6C34878D82A}">
                    <a16:rowId xmlns:a16="http://schemas.microsoft.com/office/drawing/2014/main" val="1925324432"/>
                  </a:ext>
                </a:extLst>
              </a:tr>
              <a:tr h="341252">
                <a:tc>
                  <a:txBody>
                    <a:bodyPr/>
                    <a:lstStyle/>
                    <a:p>
                      <a:pPr algn="l"/>
                      <a:r>
                        <a:rPr lang="en-US" altLang="ja-JP" sz="1050" dirty="0">
                          <a:effectLst/>
                          <a:latin typeface="Meiryo UI" panose="020B0604030504040204" pitchFamily="50" charset="-128"/>
                          <a:ea typeface="Meiryo UI" panose="020B0604030504040204" pitchFamily="50" charset="-128"/>
                        </a:rPr>
                        <a:t>75</a:t>
                      </a:r>
                      <a:r>
                        <a:rPr lang="ja-JP" altLang="en-US" sz="1050" dirty="0">
                          <a:effectLst/>
                          <a:latin typeface="Meiryo UI" panose="020B0604030504040204" pitchFamily="50" charset="-128"/>
                          <a:ea typeface="Meiryo UI" panose="020B0604030504040204" pitchFamily="50" charset="-128"/>
                        </a:rPr>
                        <a:t>％以上</a:t>
                      </a:r>
                    </a:p>
                  </a:txBody>
                  <a:tcPr marL="80189" marR="80189" marT="40094" marB="40094" anchor="ctr"/>
                </a:tc>
                <a:tc>
                  <a:txBody>
                    <a:bodyPr/>
                    <a:lstStyle/>
                    <a:p>
                      <a:pPr algn="ctr"/>
                      <a:r>
                        <a:rPr lang="ja-JP" altLang="en-US" sz="1050" dirty="0">
                          <a:effectLst/>
                          <a:latin typeface="Meiryo UI" panose="020B0604030504040204" pitchFamily="50" charset="-128"/>
                          <a:ea typeface="Meiryo UI" panose="020B0604030504040204" pitchFamily="50" charset="-128"/>
                        </a:rPr>
                        <a:t>不支給</a:t>
                      </a:r>
                    </a:p>
                  </a:txBody>
                  <a:tcPr marL="80189" marR="80189" marT="40094" marB="40094" anchor="ctr"/>
                </a:tc>
                <a:extLst>
                  <a:ext uri="{0D108BD9-81ED-4DB2-BD59-A6C34878D82A}">
                    <a16:rowId xmlns:a16="http://schemas.microsoft.com/office/drawing/2014/main" val="2538383546"/>
                  </a:ext>
                </a:extLst>
              </a:tr>
            </a:tbl>
          </a:graphicData>
        </a:graphic>
      </p:graphicFrame>
      <p:sp>
        <p:nvSpPr>
          <p:cNvPr id="3" name="四角形: 角を丸くする 2">
            <a:extLst>
              <a:ext uri="{FF2B5EF4-FFF2-40B4-BE49-F238E27FC236}">
                <a16:creationId xmlns:a16="http://schemas.microsoft.com/office/drawing/2014/main" id="{422BD5AE-5904-6DDA-3323-F9DD4E7FF951}"/>
              </a:ext>
            </a:extLst>
          </p:cNvPr>
          <p:cNvSpPr/>
          <p:nvPr/>
        </p:nvSpPr>
        <p:spPr>
          <a:xfrm>
            <a:off x="1470024" y="591360"/>
            <a:ext cx="4619625" cy="323886"/>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雇用保険に関する改正</a:t>
            </a:r>
          </a:p>
        </p:txBody>
      </p:sp>
      <p:sp>
        <p:nvSpPr>
          <p:cNvPr id="5" name="四角形: 角を丸くする 4">
            <a:extLst>
              <a:ext uri="{FF2B5EF4-FFF2-40B4-BE49-F238E27FC236}">
                <a16:creationId xmlns:a16="http://schemas.microsoft.com/office/drawing/2014/main" id="{F6675D40-170B-A0DE-1F90-492EB96DBD05}"/>
              </a:ext>
            </a:extLst>
          </p:cNvPr>
          <p:cNvSpPr/>
          <p:nvPr/>
        </p:nvSpPr>
        <p:spPr>
          <a:xfrm>
            <a:off x="4090130" y="7680887"/>
            <a:ext cx="3158393" cy="347664"/>
          </a:xfrm>
          <a:prstGeom prst="roundRect">
            <a:avLst/>
          </a:prstGeom>
          <a:solidFill>
            <a:schemeClr val="accent3">
              <a:lumMod val="75000"/>
            </a:schemeClr>
          </a:solidFill>
          <a:ln w="28575">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30" b="1" dirty="0">
                <a:solidFill>
                  <a:schemeClr val="bg1"/>
                </a:solidFill>
                <a:latin typeface="Meiryo UI" panose="020B0604030504040204" pitchFamily="50" charset="-128"/>
                <a:ea typeface="Meiryo UI" panose="020B0604030504040204" pitchFamily="50" charset="-128"/>
              </a:rPr>
              <a:t>高年齢雇用継続給付金の支給率の縮小</a:t>
            </a:r>
          </a:p>
        </p:txBody>
      </p:sp>
    </p:spTree>
    <p:extLst>
      <p:ext uri="{BB962C8B-B14F-4D97-AF65-F5344CB8AC3E}">
        <p14:creationId xmlns:p14="http://schemas.microsoft.com/office/powerpoint/2010/main" val="1144050472"/>
      </p:ext>
    </p:extLst>
  </p:cSld>
  <p:clrMapOvr>
    <a:masterClrMapping/>
  </p:clrMapOvr>
</p:sld>
</file>

<file path=ppt/theme/theme1.xml><?xml version="1.0" encoding="utf-8"?>
<a:theme xmlns:a="http://schemas.openxmlformats.org/drawingml/2006/main" name="HDOfficeLightV0">
  <a:themeElements>
    <a:clrScheme name="赤">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淡い単色">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配当">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配当">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配当">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963</TotalTime>
  <Words>1882</Words>
  <Application>Microsoft Office PowerPoint</Application>
  <PresentationFormat>ユーザー設定</PresentationFormat>
  <Paragraphs>217</Paragraphs>
  <Slides>6</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6</vt:i4>
      </vt:variant>
    </vt:vector>
  </HeadingPairs>
  <TitlesOfParts>
    <vt:vector size="17" baseType="lpstr">
      <vt:lpstr>Meiryo UI</vt:lpstr>
      <vt:lpstr>ヒラギノ角ゴ Pro W3</vt:lpstr>
      <vt:lpstr>游ゴシック</vt:lpstr>
      <vt:lpstr>Arial</vt:lpstr>
      <vt:lpstr>Calibri</vt:lpstr>
      <vt:lpstr>Calibri Light</vt:lpstr>
      <vt:lpstr>Gill Sans MT</vt:lpstr>
      <vt:lpstr>Wingdings</vt:lpstr>
      <vt:lpstr>Wingdings 2</vt:lpstr>
      <vt:lpstr>HDOfficeLightV0</vt:lpstr>
      <vt:lpstr>配当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toukaisupetyan12024@outlook.jp</dc:creator>
  <cp:lastModifiedBy>syaroushi2</cp:lastModifiedBy>
  <cp:revision>101</cp:revision>
  <cp:lastPrinted>2025-02-21T09:31:10Z</cp:lastPrinted>
  <dcterms:created xsi:type="dcterms:W3CDTF">2025-02-15T05:29:23Z</dcterms:created>
  <dcterms:modified xsi:type="dcterms:W3CDTF">2025-02-21T09:31:40Z</dcterms:modified>
</cp:coreProperties>
</file>